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1777" r:id="rId2"/>
    <p:sldId id="1870" r:id="rId3"/>
    <p:sldId id="1868" r:id="rId4"/>
    <p:sldId id="1968" r:id="rId5"/>
    <p:sldId id="1969" r:id="rId6"/>
    <p:sldId id="1959" r:id="rId7"/>
    <p:sldId id="1970" r:id="rId8"/>
    <p:sldId id="1971" r:id="rId9"/>
    <p:sldId id="1972" r:id="rId10"/>
    <p:sldId id="1961" r:id="rId11"/>
    <p:sldId id="1964" r:id="rId12"/>
    <p:sldId id="1975" r:id="rId13"/>
    <p:sldId id="1976" r:id="rId14"/>
    <p:sldId id="1973" r:id="rId15"/>
    <p:sldId id="1974" r:id="rId16"/>
    <p:sldId id="1980" r:id="rId17"/>
    <p:sldId id="1981" r:id="rId18"/>
    <p:sldId id="1982" r:id="rId19"/>
    <p:sldId id="1983" r:id="rId20"/>
    <p:sldId id="1985" r:id="rId21"/>
    <p:sldId id="1986" r:id="rId22"/>
    <p:sldId id="1987" r:id="rId23"/>
    <p:sldId id="1988" r:id="rId24"/>
    <p:sldId id="1989" r:id="rId25"/>
    <p:sldId id="1990" r:id="rId26"/>
    <p:sldId id="1991" r:id="rId27"/>
    <p:sldId id="1992" r:id="rId28"/>
    <p:sldId id="1993" r:id="rId29"/>
    <p:sldId id="1995" r:id="rId30"/>
    <p:sldId id="1994" r:id="rId31"/>
    <p:sldId id="1996" r:id="rId32"/>
    <p:sldId id="1997" r:id="rId33"/>
    <p:sldId id="1998" r:id="rId34"/>
    <p:sldId id="1999" r:id="rId35"/>
    <p:sldId id="2000" r:id="rId36"/>
    <p:sldId id="1486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D39C6B81-7A37-462F-AB22-CCBDA4950828}">
          <p14:sldIdLst>
            <p14:sldId id="1777"/>
          </p14:sldIdLst>
        </p14:section>
        <p14:section name="Seção sem Título" id="{DAE3F43D-4C3D-4A0C-AE44-E79DA828C716}">
          <p14:sldIdLst>
            <p14:sldId id="1870"/>
            <p14:sldId id="1868"/>
            <p14:sldId id="1968"/>
            <p14:sldId id="1969"/>
            <p14:sldId id="1959"/>
            <p14:sldId id="1970"/>
            <p14:sldId id="1971"/>
            <p14:sldId id="1972"/>
            <p14:sldId id="1961"/>
            <p14:sldId id="1964"/>
            <p14:sldId id="1975"/>
            <p14:sldId id="1976"/>
            <p14:sldId id="1973"/>
            <p14:sldId id="1974"/>
            <p14:sldId id="1980"/>
            <p14:sldId id="1981"/>
            <p14:sldId id="1982"/>
            <p14:sldId id="1983"/>
            <p14:sldId id="1985"/>
            <p14:sldId id="1986"/>
            <p14:sldId id="1987"/>
            <p14:sldId id="1988"/>
            <p14:sldId id="1989"/>
            <p14:sldId id="1990"/>
            <p14:sldId id="1991"/>
            <p14:sldId id="1992"/>
            <p14:sldId id="1993"/>
            <p14:sldId id="1995"/>
            <p14:sldId id="1994"/>
            <p14:sldId id="1996"/>
            <p14:sldId id="1997"/>
            <p14:sldId id="1998"/>
            <p14:sldId id="1999"/>
            <p14:sldId id="2000"/>
            <p14:sldId id="14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CAD"/>
    <a:srgbClr val="595959"/>
    <a:srgbClr val="6699FF"/>
    <a:srgbClr val="9C9C9C"/>
    <a:srgbClr val="A2CDFF"/>
    <a:srgbClr val="E79EDA"/>
    <a:srgbClr val="313130"/>
    <a:srgbClr val="FACFEE"/>
    <a:srgbClr val="4E7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1834" autoAdjust="0"/>
  </p:normalViewPr>
  <p:slideViewPr>
    <p:cSldViewPr snapToGrid="0">
      <p:cViewPr varScale="1">
        <p:scale>
          <a:sx n="67" d="100"/>
          <a:sy n="67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47ED-DD0D-4878-B9A8-0FDE0EFEF20C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42E2-D456-496C-A5F1-A4CEF4609A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27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D9FCD-D9A4-4B61-84F6-AE8BFB7545C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00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D9FCD-D9A4-4B61-84F6-AE8BFB7545C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97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D9FCD-D9A4-4B61-84F6-AE8BFB7545C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690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542E2-D456-496C-A5F1-A4CEF4609A1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435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D9FCD-D9A4-4B61-84F6-AE8BFB7545CB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19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CF612-10F1-66FC-72DD-B2A45CAE3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6C63D1-626C-2450-9721-6D210B41B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D9E125-2E2A-2C5B-3BB7-BC2F8726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DCC5-40E1-4489-A6DF-5A450C11B5D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AC0B68-37EA-EA6F-AF14-C2338BC1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2F8861-51A7-1354-5176-2F0D5DF5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4108-8864-40F1-B8B9-0C1958E9C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00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88C0F-AE80-5480-C103-44D7D985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4C1E51B-3E7F-B049-7786-63353A5E3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5908C6-9E3E-B610-CB01-DC71DF41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DCC5-40E1-4489-A6DF-5A450C11B5D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ACA97C-2959-C258-325D-6F90BC58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81FDAF-48C5-EBB3-09AD-30C46809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4108-8864-40F1-B8B9-0C1958E9C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91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01FF3D-2589-369B-E2F1-4E72EB6D0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B70407-69DA-B930-5878-84C6AD1C7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D79232-E150-D652-2FAE-56BC9682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DCC5-40E1-4489-A6DF-5A450C11B5D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292ABF-8E13-7CD9-E122-4C9D89E9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511563-0F2F-544F-1B0C-5503C81A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4108-8864-40F1-B8B9-0C1958E9C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925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B5513-EFFA-3468-F769-F5300BFB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84CAF5-BC04-9D70-BC04-F30977CF0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A5E353-C196-45F6-C11E-1DCC8D944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DCC5-40E1-4489-A6DF-5A450C11B5D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280A19-DABD-1989-CEFD-03FCE8E6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9CC291-C034-7D3D-8CA9-8495A59C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4108-8864-40F1-B8B9-0C1958E9C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78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6781E-D17B-9F26-C78E-41494C373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BA9E22-7C42-2E50-DE4D-236CBF3A1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7204F0-F6E7-DD0C-A72C-D56E0A60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DCC5-40E1-4489-A6DF-5A450C11B5D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E51F67-DBCE-EA17-0277-4E018505A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29FF3D-571F-1271-8DAC-F416DC9F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4108-8864-40F1-B8B9-0C1958E9C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50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0DD49-03CB-C2CB-B8C5-3E893D77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417443-2ADA-0027-930D-1DEFC9F7C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8AC132-0BE0-2CF0-F58A-0262C6C75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AD4D8F-D43E-0BDC-1680-E148BA6D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DCC5-40E1-4489-A6DF-5A450C11B5D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0791B9-9F99-1240-1322-A381508D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86F6E2-0937-BECC-74A4-1A3FD1E1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4108-8864-40F1-B8B9-0C1958E9C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99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424B5-F8BF-064E-9ED8-8543DF21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3AF3D3-60CA-704A-549A-1D873C1CF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89AE69-9667-02CF-37A7-1440792AD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9F7002-1327-0FB5-7E26-23922FBB3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B4500E-2B7C-9AC9-04E6-C8A232964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299D8AC-C364-A348-0EDC-50766DE4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DCC5-40E1-4489-A6DF-5A450C11B5D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EBF0B87-07BE-73F4-65A3-65CFB1C7F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757C4D6-FDD1-EE31-A675-B438FA45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4108-8864-40F1-B8B9-0C1958E9C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81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59F35-A8EC-2367-8EE6-FFD8E751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F458C02-C9AC-0FF0-A46C-C8F9A3FB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DCC5-40E1-4489-A6DF-5A450C11B5D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3E3D8DB-EC13-4223-6C00-8F3536723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8E9B2AC-35DF-8C1F-30A2-E1F17376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4108-8864-40F1-B8B9-0C1958E9C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67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50FBFCA-FA96-83E1-4312-D8480A882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DCC5-40E1-4489-A6DF-5A450C11B5D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7DF72AD-D183-9C91-A0B1-EF537485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F11577-0D60-BDA9-268D-F8924B15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4108-8864-40F1-B8B9-0C1958E9C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6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8E038-3372-B625-6A5C-8CEC79B8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5911FB-DEDB-3001-D0D7-B7782122A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806654-3CF4-D3B0-2662-CF756FD67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CA64FA-B200-5FB6-DA13-A8D82A6B6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DCC5-40E1-4489-A6DF-5A450C11B5D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B98CD8-FA74-8F1D-E9C4-79C14DF3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023110-3C52-45E3-F768-EBA1341D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4108-8864-40F1-B8B9-0C1958E9C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09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1AB64-C0C2-3615-E42C-56986918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9830B99-4C13-3495-2468-95C69C584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050F00-C3EF-E9E8-38C5-74919DF8D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1CE7B4-5DC5-7029-A881-7EC675F6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DCC5-40E1-4489-A6DF-5A450C11B5D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5B8701-6715-402B-ADB0-43E329FE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24B45F-935C-C4BE-A42E-66B99A51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4108-8864-40F1-B8B9-0C1958E9C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8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F3D1EFD-0DB0-5531-AB9D-90790B37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A06304-9C0D-C24C-CC3C-0EA757BBD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4EC813-361E-3D0C-35CB-A7357AEC5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5DCC5-40E1-4489-A6DF-5A450C11B5D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3992DC-D109-E631-9648-05A31D809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AEAB9B-0172-EC39-81BB-13F30F6F8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C4108-8864-40F1-B8B9-0C1958E9C8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3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DFBAB614-F22D-4951-890F-B7338E082B6B}"/>
              </a:ext>
            </a:extLst>
          </p:cNvPr>
          <p:cNvSpPr txBox="1">
            <a:spLocks/>
          </p:cNvSpPr>
          <p:nvPr/>
        </p:nvSpPr>
        <p:spPr>
          <a:xfrm>
            <a:off x="4272658" y="3251796"/>
            <a:ext cx="5217327" cy="165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dirty="0">
                <a:solidFill>
                  <a:srgbClr val="6699FF"/>
                </a:solidFill>
                <a:latin typeface="Aller" panose="02000503030000020004" pitchFamily="2" charset="0"/>
              </a:rPr>
              <a:t>A PALESTRA</a:t>
            </a:r>
          </a:p>
          <a:p>
            <a:pPr marL="0" indent="0" algn="ctr">
              <a:buNone/>
            </a:pPr>
            <a:r>
              <a:rPr lang="pt-BR" sz="4400" dirty="0">
                <a:solidFill>
                  <a:srgbClr val="6699FF"/>
                </a:solidFill>
                <a:latin typeface="Aller" panose="02000503030000020004" pitchFamily="2" charset="0"/>
              </a:rPr>
              <a:t>INICIA EM BREVE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04A363-BC4F-436D-99ED-61224D12399D}"/>
              </a:ext>
            </a:extLst>
          </p:cNvPr>
          <p:cNvSpPr txBox="1">
            <a:spLocks/>
          </p:cNvSpPr>
          <p:nvPr/>
        </p:nvSpPr>
        <p:spPr>
          <a:xfrm>
            <a:off x="935857" y="1645059"/>
            <a:ext cx="2577231" cy="487033"/>
          </a:xfrm>
        </p:spPr>
        <p:txBody>
          <a:bodyPr anchor="ctr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latin typeface="Aller Display" panose="02000503000000020003" pitchFamily="2" charset="0"/>
              </a:rPr>
              <a:t>AGUARDE... </a:t>
            </a:r>
          </a:p>
        </p:txBody>
      </p:sp>
    </p:spTree>
    <p:extLst>
      <p:ext uri="{BB962C8B-B14F-4D97-AF65-F5344CB8AC3E}">
        <p14:creationId xmlns:p14="http://schemas.microsoft.com/office/powerpoint/2010/main" val="29860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1782075"/>
            <a:ext cx="8681988" cy="329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ler Display" panose="02000503000000020003" pitchFamily="2" charset="0"/>
              </a:rPr>
              <a:t>NÃO</a:t>
            </a:r>
            <a:endParaRPr lang="pt-BR" sz="6000" b="1" dirty="0">
              <a:solidFill>
                <a:srgbClr val="C00000"/>
              </a:solidFill>
              <a:latin typeface="Aller Display" panose="02000503000000020003" pitchFamily="2" charset="0"/>
            </a:endParaRPr>
          </a:p>
          <a:p>
            <a:pPr algn="ctr"/>
            <a:endParaRPr lang="pt-BR" sz="44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Aller" panose="02000503030000020004" pitchFamily="2" charset="0"/>
              </a:rPr>
              <a:t>Você precisa analisar os três cenários apresentados no início desta apresentação.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Aller" panose="02000503030000020004" pitchFamily="2" charset="0"/>
              </a:rPr>
              <a:t>Vou explicar o impacto de cada um dentro do sistema.</a:t>
            </a:r>
          </a:p>
        </p:txBody>
      </p:sp>
    </p:spTree>
    <p:extLst>
      <p:ext uri="{BB962C8B-B14F-4D97-AF65-F5344CB8AC3E}">
        <p14:creationId xmlns:p14="http://schemas.microsoft.com/office/powerpoint/2010/main" val="39170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595959"/>
                </a:solidFill>
                <a:latin typeface="Aller" panose="02000503030000020004" pitchFamily="2" charset="0"/>
              </a:rPr>
              <a:t>Primeiro cenário:</a:t>
            </a:r>
          </a:p>
          <a:p>
            <a:pPr algn="ctr"/>
            <a:endParaRPr lang="pt-BR" sz="28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Aller" panose="02000503030000020004" pitchFamily="2" charset="0"/>
              </a:rPr>
              <a:t>Empresas que possuem contratos: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ller" panose="02000503030000020004" pitchFamily="2" charset="0"/>
              </a:rPr>
              <a:t>Horistas;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ller" panose="02000503030000020004" pitchFamily="2" charset="0"/>
              </a:rPr>
              <a:t>Diaristas;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err="1">
                <a:latin typeface="Aller" panose="02000503030000020004" pitchFamily="2" charset="0"/>
              </a:rPr>
              <a:t>Semanalistas</a:t>
            </a:r>
            <a:r>
              <a:rPr lang="pt-BR" sz="2000" dirty="0">
                <a:latin typeface="Aller" panose="02000503030000020004" pitchFamily="2" charset="0"/>
              </a:rPr>
              <a:t> etc. 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C00000"/>
                </a:solidFill>
                <a:latin typeface="Aller" panose="02000503030000020004" pitchFamily="2" charset="0"/>
              </a:rPr>
              <a:t>São empregados que recebem o DSR em vencimento separado!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ller" panose="02000503030000020004" pitchFamily="2" charset="0"/>
              </a:rPr>
              <a:t>Localize o vencimento que paga o repouso remunerado. Exemplo: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ller" panose="02000503030000020004" pitchFamily="2" charset="0"/>
              </a:rPr>
              <a:t>Base 5 dígitos: V00030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ller" panose="02000503030000020004" pitchFamily="2" charset="0"/>
              </a:rPr>
              <a:t>Base 3 dígitos: V003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7474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595959"/>
                </a:solidFill>
                <a:latin typeface="Aller" panose="02000503030000020004" pitchFamily="2" charset="0"/>
              </a:rPr>
              <a:t>Como localizar esse VDB </a:t>
            </a:r>
          </a:p>
          <a:p>
            <a:pPr algn="ctr"/>
            <a:r>
              <a:rPr lang="pt-BR" sz="4000" b="1" dirty="0">
                <a:solidFill>
                  <a:srgbClr val="595959"/>
                </a:solidFill>
                <a:latin typeface="Aller" panose="02000503030000020004" pitchFamily="2" charset="0"/>
              </a:rPr>
              <a:t>de forma prática?</a:t>
            </a:r>
          </a:p>
          <a:p>
            <a:pPr algn="ctr"/>
            <a:endParaRPr lang="pt-BR" sz="16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ller" panose="02000503030000020004" pitchFamily="2" charset="0"/>
              </a:rPr>
              <a:t>Utilize a exportação para o CSV e inclua um filtro para buscar todos os vencimentos com a natureza de rubrica 1000. Pela descrição, é fácil identificar quais são os vencimentos de DSR ou RSR.</a:t>
            </a:r>
          </a:p>
          <a:p>
            <a:endParaRPr lang="pt-BR" sz="2000" dirty="0">
              <a:latin typeface="Aller" panose="02000503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200" dirty="0">
              <a:latin typeface="Aller" panose="02000503030000020004" pitchFamily="2" charset="0"/>
            </a:endParaRPr>
          </a:p>
          <a:p>
            <a:endParaRPr lang="pt-BR" sz="2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AC1731-D52B-7E74-CC76-D4015BF83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006" y="3254051"/>
            <a:ext cx="4810125" cy="3295650"/>
          </a:xfrm>
          <a:prstGeom prst="rect">
            <a:avLst/>
          </a:prstGeom>
        </p:spPr>
      </p:pic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AE51FA1B-397A-C1D1-1908-4D2DBF31D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870" y="3254051"/>
            <a:ext cx="4065389" cy="1603699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25B09BB7-621D-F446-5307-104CE0ACF448}"/>
              </a:ext>
            </a:extLst>
          </p:cNvPr>
          <p:cNvSpPr/>
          <p:nvPr/>
        </p:nvSpPr>
        <p:spPr>
          <a:xfrm>
            <a:off x="7936358" y="5351216"/>
            <a:ext cx="3586580" cy="1198485"/>
          </a:xfrm>
          <a:prstGeom prst="wedgeRoundRectCallout">
            <a:avLst>
              <a:gd name="adj1" fmla="val -40087"/>
              <a:gd name="adj2" fmla="val -17271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ller" panose="02000503030000020004" pitchFamily="2" charset="0"/>
              </a:rPr>
              <a:t>Informe sempre a validade de 01/2014 até o mês atual</a:t>
            </a:r>
          </a:p>
        </p:txBody>
      </p:sp>
    </p:spTree>
    <p:extLst>
      <p:ext uri="{BB962C8B-B14F-4D97-AF65-F5344CB8AC3E}">
        <p14:creationId xmlns:p14="http://schemas.microsoft.com/office/powerpoint/2010/main" val="558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6D888BC-A8C6-7400-83B8-87FB95448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15" y="2153299"/>
            <a:ext cx="4705828" cy="300405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595959"/>
                </a:solidFill>
                <a:latin typeface="Aller" panose="02000503030000020004" pitchFamily="2" charset="0"/>
              </a:rPr>
              <a:t>Abra o arquivo no Excel</a:t>
            </a:r>
          </a:p>
          <a:p>
            <a:pPr algn="ctr"/>
            <a:endParaRPr lang="pt-BR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r>
              <a:rPr lang="pt-BR" sz="2000" dirty="0">
                <a:latin typeface="Aller" panose="02000503030000020004" pitchFamily="2" charset="0"/>
              </a:rPr>
              <a:t>Inclua o filtro e selecione a natureza 1000.</a:t>
            </a:r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endParaRPr lang="pt-BR" sz="2200" dirty="0"/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25B09BB7-621D-F446-5307-104CE0ACF448}"/>
              </a:ext>
            </a:extLst>
          </p:cNvPr>
          <p:cNvSpPr/>
          <p:nvPr/>
        </p:nvSpPr>
        <p:spPr>
          <a:xfrm>
            <a:off x="370723" y="5413632"/>
            <a:ext cx="3115168" cy="1156835"/>
          </a:xfrm>
          <a:prstGeom prst="wedgeRoundRectCallout">
            <a:avLst>
              <a:gd name="adj1" fmla="val 86745"/>
              <a:gd name="adj2" fmla="val -8749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Aller" panose="02000503030000020004" pitchFamily="2" charset="0"/>
              </a:rPr>
              <a:t>Desmarque “selecionar tudo”, selecione somente 1000 e OK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BA6328F-4405-43C3-BC8A-D22FE5473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641" y="2336963"/>
            <a:ext cx="6491559" cy="1877850"/>
          </a:xfrm>
          <a:prstGeom prst="rect">
            <a:avLst/>
          </a:prstGeom>
        </p:spPr>
      </p:pic>
      <p:sp>
        <p:nvSpPr>
          <p:cNvPr id="12" name="Balão de Fala: Retângulo com Cantos Arredondados 11">
            <a:extLst>
              <a:ext uri="{FF2B5EF4-FFF2-40B4-BE49-F238E27FC236}">
                <a16:creationId xmlns:a16="http://schemas.microsoft.com/office/drawing/2014/main" id="{D07C71A4-D713-437A-B3E2-130AA30F77BF}"/>
              </a:ext>
            </a:extLst>
          </p:cNvPr>
          <p:cNvSpPr/>
          <p:nvPr/>
        </p:nvSpPr>
        <p:spPr>
          <a:xfrm>
            <a:off x="6664246" y="5424411"/>
            <a:ext cx="3115168" cy="1156835"/>
          </a:xfrm>
          <a:prstGeom prst="wedgeRoundRectCallout">
            <a:avLst>
              <a:gd name="adj1" fmla="val -49492"/>
              <a:gd name="adj2" fmla="val -22754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Aller" panose="02000503030000020004" pitchFamily="2" charset="0"/>
              </a:rPr>
              <a:t>Nesta base, identifiquei o vencimento 00030 e somente este deve ser alterado</a:t>
            </a:r>
          </a:p>
        </p:txBody>
      </p:sp>
    </p:spTree>
    <p:extLst>
      <p:ext uri="{BB962C8B-B14F-4D97-AF65-F5344CB8AC3E}">
        <p14:creationId xmlns:p14="http://schemas.microsoft.com/office/powerpoint/2010/main" val="9129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595959"/>
                </a:solidFill>
                <a:latin typeface="Aller" panose="02000503030000020004" pitchFamily="2" charset="0"/>
              </a:rPr>
              <a:t>Validade da rubrica x Natureza da rubrica</a:t>
            </a:r>
          </a:p>
          <a:p>
            <a:pPr algn="ctr"/>
            <a:endParaRPr lang="pt-BR" sz="20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ller" panose="02000503030000020004" pitchFamily="2" charset="0"/>
              </a:rPr>
              <a:t>Inclua uma nova validade no mês posterior à validade existente. 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ller" panose="02000503030000020004" pitchFamily="2" charset="0"/>
              </a:rPr>
              <a:t>Exemplo: se a validade anterior estiver com 01/2014, inclua com 02/2014.</a:t>
            </a:r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endParaRPr lang="pt-BR"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A699C58-FE7A-952B-5E3C-AB4D5FE26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562" y="3262532"/>
            <a:ext cx="4838876" cy="328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595959"/>
                </a:solidFill>
                <a:latin typeface="Aller" panose="02000503030000020004" pitchFamily="2" charset="0"/>
              </a:rPr>
              <a:t>Segundo cenário:</a:t>
            </a:r>
          </a:p>
          <a:p>
            <a:pPr>
              <a:lnSpc>
                <a:spcPct val="150000"/>
              </a:lnSpc>
            </a:pPr>
            <a:endParaRPr lang="pt-BR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Aller" panose="02000503030000020004" pitchFamily="2" charset="0"/>
              </a:rPr>
              <a:t>Empresas que pagam valores variáveis, como: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ller" panose="02000503030000020004" pitchFamily="2" charset="0"/>
              </a:rPr>
              <a:t>Horas extras;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ller" panose="02000503030000020004" pitchFamily="2" charset="0"/>
              </a:rPr>
              <a:t>Comissões;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ller" panose="02000503030000020004" pitchFamily="2" charset="0"/>
              </a:rPr>
              <a:t>Adicional noturno, entre outros.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ller" panose="02000503030000020004" pitchFamily="2" charset="0"/>
              </a:rPr>
              <a:t>Localize os vencimentos que pagam o repouso remunerado. Exemplo: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Aller" panose="02000503030000020004" pitchFamily="2" charset="0"/>
            </a:endParaRPr>
          </a:p>
          <a:p>
            <a:endParaRPr lang="pt-BR" sz="2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2C0AA8-C413-6499-0333-55952AAF8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589" y="4227481"/>
            <a:ext cx="6824431" cy="161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2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3751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595959"/>
                </a:solidFill>
                <a:latin typeface="Aller" panose="02000503030000020004" pitchFamily="2" charset="0"/>
              </a:rPr>
              <a:t>Como localizar esse VDB de forma prática?</a:t>
            </a:r>
          </a:p>
          <a:p>
            <a:pPr>
              <a:lnSpc>
                <a:spcPct val="150000"/>
              </a:lnSpc>
            </a:pPr>
            <a:endParaRPr lang="pt-BR" sz="1050" dirty="0">
              <a:latin typeface="Aller" panose="02000503030000020004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Aller" panose="02000503030000020004" pitchFamily="2" charset="0"/>
              </a:rPr>
              <a:t>Utilize a exportação para o CSV e inclua um filtro para buscar todos os vencimentos com a natureza de rubrica 1002.</a:t>
            </a:r>
          </a:p>
          <a:p>
            <a:endParaRPr lang="pt-BR" sz="44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endParaRPr lang="pt-BR" sz="2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AD86643-0D0A-F157-DEA8-869C1C148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006" y="3254051"/>
            <a:ext cx="4810125" cy="3295650"/>
          </a:xfrm>
          <a:prstGeom prst="rect">
            <a:avLst/>
          </a:prstGeom>
        </p:spPr>
      </p:pic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EE1D6B9C-8CBC-EB0B-3D06-9B1ADAF50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871" y="3254051"/>
            <a:ext cx="3333750" cy="1315085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BA0FC899-C814-45E1-212A-55E6281B5A1D}"/>
              </a:ext>
            </a:extLst>
          </p:cNvPr>
          <p:cNvSpPr/>
          <p:nvPr/>
        </p:nvSpPr>
        <p:spPr>
          <a:xfrm>
            <a:off x="7679183" y="5202315"/>
            <a:ext cx="3586580" cy="1198485"/>
          </a:xfrm>
          <a:prstGeom prst="wedgeRoundRectCallout">
            <a:avLst>
              <a:gd name="adj1" fmla="val -40087"/>
              <a:gd name="adj2" fmla="val -17271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ller" panose="02000503030000020004" pitchFamily="2" charset="0"/>
              </a:rPr>
              <a:t>Informe sempre a validade de 01/2014 até o mês atual</a:t>
            </a:r>
          </a:p>
        </p:txBody>
      </p:sp>
    </p:spTree>
    <p:extLst>
      <p:ext uri="{BB962C8B-B14F-4D97-AF65-F5344CB8AC3E}">
        <p14:creationId xmlns:p14="http://schemas.microsoft.com/office/powerpoint/2010/main" val="6464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7BA0AD9A-446D-F76F-6FF8-CAE94C034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235" y="1864208"/>
            <a:ext cx="5886450" cy="11525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DB21BCA-0CBB-1304-C80A-AC25794A0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14" y="1846753"/>
            <a:ext cx="4414953" cy="361969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595959"/>
                </a:solidFill>
                <a:latin typeface="Aller" panose="02000503030000020004" pitchFamily="2" charset="0"/>
              </a:rPr>
              <a:t>Abra o arquivo no Excel</a:t>
            </a:r>
          </a:p>
          <a:p>
            <a:endParaRPr lang="pt-BR" sz="1400" b="1" dirty="0">
              <a:solidFill>
                <a:srgbClr val="595959"/>
              </a:solidFill>
              <a:latin typeface="Aller" panose="02000503030000020004" pitchFamily="2" charset="0"/>
            </a:endParaRPr>
          </a:p>
          <a:p>
            <a:r>
              <a:rPr lang="pt-BR" sz="2000" dirty="0">
                <a:latin typeface="Aller" panose="02000503030000020004" pitchFamily="2" charset="0"/>
              </a:rPr>
              <a:t>Inclua o filtro e selecione a natureza 1002.</a:t>
            </a:r>
          </a:p>
          <a:p>
            <a:endParaRPr lang="pt-BR" sz="2200" dirty="0"/>
          </a:p>
          <a:p>
            <a:endParaRPr lang="pt-BR" sz="44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endParaRPr lang="pt-BR" sz="2200" dirty="0"/>
          </a:p>
        </p:txBody>
      </p:sp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BB88A632-AA16-99DE-00A8-95B724294187}"/>
              </a:ext>
            </a:extLst>
          </p:cNvPr>
          <p:cNvSpPr/>
          <p:nvPr/>
        </p:nvSpPr>
        <p:spPr>
          <a:xfrm>
            <a:off x="1755006" y="5612860"/>
            <a:ext cx="2923771" cy="936841"/>
          </a:xfrm>
          <a:prstGeom prst="wedgeRoundRectCallout">
            <a:avLst>
              <a:gd name="adj1" fmla="val 39815"/>
              <a:gd name="adj2" fmla="val -8372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Aller" panose="02000503030000020004" pitchFamily="2" charset="0"/>
              </a:rPr>
              <a:t>Desmarque “selecionar tudo”, selecione somente 1000 e OK</a:t>
            </a:r>
          </a:p>
        </p:txBody>
      </p:sp>
      <p:sp>
        <p:nvSpPr>
          <p:cNvPr id="7" name="Balão de Fala: Retângulo com Cantos Arredondados 6">
            <a:extLst>
              <a:ext uri="{FF2B5EF4-FFF2-40B4-BE49-F238E27FC236}">
                <a16:creationId xmlns:a16="http://schemas.microsoft.com/office/drawing/2014/main" id="{B59DD681-898B-CA86-8ED3-DA7DE5DF9FA7}"/>
              </a:ext>
            </a:extLst>
          </p:cNvPr>
          <p:cNvSpPr/>
          <p:nvPr/>
        </p:nvSpPr>
        <p:spPr>
          <a:xfrm>
            <a:off x="6718356" y="3511685"/>
            <a:ext cx="3115168" cy="1488332"/>
          </a:xfrm>
          <a:prstGeom prst="wedgeRoundRectCallout">
            <a:avLst>
              <a:gd name="adj1" fmla="val -12644"/>
              <a:gd name="adj2" fmla="val -8358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ller" panose="02000503030000020004" pitchFamily="2" charset="0"/>
              </a:rPr>
              <a:t>Nesta base, identifiquei três vencimentos. Alterei a natureza da rubrica dos três para 1012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92ED7B2D-A918-B73D-20DA-C8F7C194488E}"/>
              </a:ext>
            </a:extLst>
          </p:cNvPr>
          <p:cNvSpPr/>
          <p:nvPr/>
        </p:nvSpPr>
        <p:spPr>
          <a:xfrm>
            <a:off x="10165404" y="1864208"/>
            <a:ext cx="1286281" cy="11525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4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595959"/>
                </a:solidFill>
                <a:latin typeface="Aller" panose="02000503030000020004" pitchFamily="2" charset="0"/>
              </a:rPr>
              <a:t>Altere a natureza da rubrica na validade existente</a:t>
            </a:r>
          </a:p>
          <a:p>
            <a:pPr algn="ctr"/>
            <a:endParaRPr lang="pt-BR" sz="44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endParaRPr lang="pt-BR" sz="2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8561DBC-3D43-0D94-7083-CEEEA3769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2657475"/>
            <a:ext cx="90487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595959"/>
                </a:solidFill>
                <a:latin typeface="Aller" panose="02000503030000020004" pitchFamily="2" charset="0"/>
              </a:rPr>
              <a:t>Parametrização correta</a:t>
            </a:r>
          </a:p>
          <a:p>
            <a:pPr algn="ctr"/>
            <a:endParaRPr lang="pt-BR" sz="44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endParaRPr lang="pt-BR" sz="2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23291D5-560F-E984-063D-1188F42C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73" y="2200275"/>
            <a:ext cx="11441454" cy="104337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2FB47C7-6500-3BCE-ABCC-3593266322D4}"/>
              </a:ext>
            </a:extLst>
          </p:cNvPr>
          <p:cNvSpPr txBox="1"/>
          <p:nvPr/>
        </p:nvSpPr>
        <p:spPr>
          <a:xfrm>
            <a:off x="2557463" y="3693841"/>
            <a:ext cx="7300912" cy="14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rgbClr val="C00000"/>
                </a:solidFill>
                <a:latin typeface="Aller" panose="02000503030000020004" pitchFamily="2" charset="0"/>
              </a:rPr>
              <a:t>Você informava para o eSocial na natureza de rubrica 1002, e agora deve enviar na natureza 1012, inclusive as retificações das remunerações do passado</a:t>
            </a:r>
            <a:r>
              <a:rPr lang="pt-BR" sz="2000" kern="0" dirty="0">
                <a:solidFill>
                  <a:srgbClr val="C00000"/>
                </a:solidFill>
                <a:effectLst/>
                <a:latin typeface="Aller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solidFill>
                <a:srgbClr val="C00000"/>
              </a:solidFill>
              <a:latin typeface="Alle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1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A59F0D-C853-4C56-A489-54E3C1A3D515}"/>
              </a:ext>
            </a:extLst>
          </p:cNvPr>
          <p:cNvSpPr txBox="1">
            <a:spLocks/>
          </p:cNvSpPr>
          <p:nvPr/>
        </p:nvSpPr>
        <p:spPr>
          <a:xfrm>
            <a:off x="4567053" y="1113731"/>
            <a:ext cx="6627128" cy="4401545"/>
          </a:xfr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pt-BR" sz="3200" b="1" dirty="0">
                <a:solidFill>
                  <a:schemeClr val="bg1"/>
                </a:solidFill>
                <a:highlight>
                  <a:srgbClr val="6699FF"/>
                </a:highlight>
                <a:latin typeface="Aller" panose="02000503030000020004" pitchFamily="2" charset="0"/>
                <a:cs typeface="Times New Roman" panose="02020603050405020304" pitchFamily="18" charset="0"/>
              </a:rPr>
              <a:t>Marta Pierina Verona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dirty="0">
                <a:effectLst/>
                <a:latin typeface="Aller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Consultora de aplicação master na Metadados. Formada em Gestão de Pessoas e pós-graduada em Direito, é especialista em </a:t>
            </a:r>
            <a:r>
              <a:rPr lang="pt-BR" sz="1800" dirty="0" err="1">
                <a:effectLst/>
                <a:latin typeface="Aller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eSocial</a:t>
            </a:r>
            <a:r>
              <a:rPr lang="pt-BR" sz="1800" dirty="0">
                <a:effectLst/>
                <a:latin typeface="Aller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em Legislação Trabalhista. Com mais de 20 anos de experiência na área, também é colunista do Portal Contábeis e professora em cursos de MBA.</a:t>
            </a:r>
            <a:endParaRPr lang="pt-BR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F2F5906-5A94-905B-4FDF-378008443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5807" y="1455739"/>
            <a:ext cx="2910559" cy="394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595959"/>
                </a:solidFill>
                <a:latin typeface="Aller" panose="02000503030000020004" pitchFamily="2" charset="0"/>
              </a:rPr>
              <a:t>Terceiro cenário:</a:t>
            </a:r>
          </a:p>
          <a:p>
            <a:pPr algn="ctr"/>
            <a:endParaRPr lang="pt-BR" sz="24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Aller" panose="02000503030000020004" pitchFamily="2" charset="0"/>
              </a:rPr>
              <a:t>Empresas que possuem contratos que prestam serviços nos dias de: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ller" panose="02000503030000020004" pitchFamily="2" charset="0"/>
              </a:rPr>
              <a:t>Repouso semanal;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ller" panose="02000503030000020004" pitchFamily="2" charset="0"/>
              </a:rPr>
              <a:t>Feriados.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C00000"/>
                </a:solidFill>
                <a:latin typeface="Aller" panose="02000503030000020004" pitchFamily="2" charset="0"/>
              </a:rPr>
              <a:t>São as horas extras pagas na razão de 100% (domingos e feriados).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ller" panose="02000503030000020004" pitchFamily="2" charset="0"/>
              </a:rPr>
              <a:t>Aqui, temos </a:t>
            </a:r>
            <a:r>
              <a:rPr lang="pt-BR" sz="2000" b="1" dirty="0">
                <a:latin typeface="Aller" panose="02000503030000020004" pitchFamily="2" charset="0"/>
              </a:rPr>
              <a:t>duas situações</a:t>
            </a:r>
            <a:r>
              <a:rPr lang="pt-BR" sz="2000" dirty="0">
                <a:latin typeface="Aller" panose="02000503030000020004" pitchFamily="2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ller" panose="02000503030000020004" pitchFamily="2" charset="0"/>
              </a:rPr>
              <a:t>% de horas extras 100% é utilizado somente para horas extras, domingos e feriados.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Aller" panose="02000503030000020004" pitchFamily="2" charset="0"/>
              </a:rPr>
              <a:t>% de horas extras 100% </a:t>
            </a:r>
            <a:r>
              <a:rPr lang="pt-BR" sz="2000" b="1" dirty="0">
                <a:solidFill>
                  <a:srgbClr val="C00000"/>
                </a:solidFill>
                <a:latin typeface="Aller" panose="02000503030000020004" pitchFamily="2" charset="0"/>
              </a:rPr>
              <a:t>não</a:t>
            </a:r>
            <a:r>
              <a:rPr lang="pt-BR" sz="2000" b="1" dirty="0">
                <a:solidFill>
                  <a:srgbClr val="FF0000"/>
                </a:solidFill>
                <a:latin typeface="Aller" panose="02000503030000020004" pitchFamily="2" charset="0"/>
              </a:rPr>
              <a:t> </a:t>
            </a:r>
            <a:r>
              <a:rPr lang="pt-BR" sz="2000" dirty="0">
                <a:latin typeface="Aller" panose="02000503030000020004" pitchFamily="2" charset="0"/>
              </a:rPr>
              <a:t>é utilizado somente para horas extras, domingos e feriados.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87760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595959"/>
                </a:solidFill>
                <a:latin typeface="Aller" panose="02000503030000020004" pitchFamily="2" charset="0"/>
              </a:rPr>
              <a:t>% de horas extras 100% é utilizado somente para horas extras, domingos e feriados</a:t>
            </a:r>
          </a:p>
          <a:p>
            <a:pPr algn="ctr"/>
            <a:endParaRPr lang="pt-BR" sz="28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Aller" panose="02000503030000020004" pitchFamily="2" charset="0"/>
              </a:rPr>
              <a:t>Neste caso, você pode alterar a natureza da rubrica para 1012. 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ller" panose="02000503030000020004" pitchFamily="2" charset="0"/>
              </a:rPr>
              <a:t>Hoje, você envia na natureza 1003. Altere a validade existente.</a:t>
            </a:r>
          </a:p>
          <a:p>
            <a:pPr>
              <a:lnSpc>
                <a:spcPct val="150000"/>
              </a:lnSpc>
            </a:pPr>
            <a:endParaRPr lang="pt-BR" dirty="0">
              <a:latin typeface="Aller" panose="02000503030000020004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Aller" panose="02000503030000020004" pitchFamily="2" charset="0"/>
              </a:rPr>
              <a:t>Sugerimos alterar a descrição para “Horas Trab. DSR/Feriado 100%”.</a:t>
            </a:r>
          </a:p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rgbClr val="C00000"/>
                </a:solidFill>
                <a:latin typeface="Aller" panose="02000503030000020004" pitchFamily="2" charset="0"/>
              </a:rPr>
              <a:t>100% = ao pagamento em dobro, e fica mais fácil de identificar no lançamento.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07676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595959"/>
                </a:solidFill>
                <a:latin typeface="Aller" panose="02000503030000020004" pitchFamily="2" charset="0"/>
              </a:rPr>
              <a:t>% de horas extras 100% </a:t>
            </a:r>
            <a:r>
              <a:rPr lang="pt-BR" sz="4400" b="1" dirty="0">
                <a:solidFill>
                  <a:srgbClr val="C00000"/>
                </a:solidFill>
                <a:latin typeface="Aller" panose="02000503030000020004" pitchFamily="2" charset="0"/>
              </a:rPr>
              <a:t>não</a:t>
            </a:r>
            <a:r>
              <a:rPr lang="pt-BR" sz="4400" b="1" dirty="0">
                <a:solidFill>
                  <a:srgbClr val="FF0000"/>
                </a:solidFill>
                <a:latin typeface="Aller" panose="02000503030000020004" pitchFamily="2" charset="0"/>
              </a:rPr>
              <a:t> </a:t>
            </a:r>
            <a:r>
              <a:rPr lang="pt-BR" sz="4400" b="1" dirty="0">
                <a:solidFill>
                  <a:srgbClr val="595959"/>
                </a:solidFill>
                <a:latin typeface="Aller" panose="02000503030000020004" pitchFamily="2" charset="0"/>
              </a:rPr>
              <a:t>é utilizado somente para horas extras, domingos e feriados</a:t>
            </a:r>
          </a:p>
          <a:p>
            <a:pPr algn="ctr">
              <a:lnSpc>
                <a:spcPct val="150000"/>
              </a:lnSpc>
            </a:pPr>
            <a:endParaRPr lang="pt-BR" sz="20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Aller" panose="02000503030000020004" pitchFamily="2" charset="0"/>
              </a:rPr>
              <a:t>Neste caso, você deve incluir novos </a:t>
            </a:r>
            <a:r>
              <a:rPr lang="pt-BR" sz="2000" dirty="0" err="1">
                <a:latin typeface="Aller" panose="02000503030000020004" pitchFamily="2" charset="0"/>
              </a:rPr>
              <a:t>VDB’s</a:t>
            </a:r>
            <a:r>
              <a:rPr lang="pt-BR" sz="2000" dirty="0">
                <a:latin typeface="Aller" panose="02000503030000020004" pitchFamily="2" charset="0"/>
              </a:rPr>
              <a:t> com a natureza da rubrica para 1012. Hoje, você envia na natureza 1003.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ller" panose="02000503030000020004" pitchFamily="2" charset="0"/>
              </a:rPr>
              <a:t>Inclua novo VDB e selecione como modelo o existente, neste exemplo, V04100.</a:t>
            </a:r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BA9666-0478-F51F-6909-CEFB0DCC5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712" y="4856248"/>
            <a:ext cx="46005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595959"/>
                </a:solidFill>
                <a:latin typeface="Aller" panose="02000503030000020004" pitchFamily="2" charset="0"/>
              </a:rPr>
              <a:t>% de horas extras 100% </a:t>
            </a:r>
            <a:r>
              <a:rPr lang="pt-BR" sz="4000" b="1" dirty="0">
                <a:solidFill>
                  <a:srgbClr val="C00000"/>
                </a:solidFill>
                <a:latin typeface="Aller" panose="02000503030000020004" pitchFamily="2" charset="0"/>
              </a:rPr>
              <a:t>não</a:t>
            </a:r>
            <a:r>
              <a:rPr lang="pt-BR" sz="4000" b="1" dirty="0">
                <a:solidFill>
                  <a:srgbClr val="FF0000"/>
                </a:solidFill>
                <a:latin typeface="Aller" panose="02000503030000020004" pitchFamily="2" charset="0"/>
              </a:rPr>
              <a:t> </a:t>
            </a:r>
            <a:r>
              <a:rPr lang="pt-BR" sz="4000" b="1" dirty="0">
                <a:solidFill>
                  <a:srgbClr val="595959"/>
                </a:solidFill>
                <a:latin typeface="Aller" panose="02000503030000020004" pitchFamily="2" charset="0"/>
              </a:rPr>
              <a:t>é utilizado somente para horas extras, domingos e feriados</a:t>
            </a:r>
          </a:p>
          <a:p>
            <a:endParaRPr lang="pt-BR" sz="32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r>
              <a:rPr lang="pt-BR" sz="2000" b="1" dirty="0" err="1">
                <a:latin typeface="Aller" panose="02000503030000020004" pitchFamily="2" charset="0"/>
              </a:rPr>
              <a:t>VDB’s</a:t>
            </a:r>
            <a:r>
              <a:rPr lang="pt-BR" sz="2000" b="1" dirty="0">
                <a:latin typeface="Aller" panose="02000503030000020004" pitchFamily="2" charset="0"/>
              </a:rPr>
              <a:t> novos</a:t>
            </a:r>
            <a:r>
              <a:rPr lang="pt-BR" sz="2000" dirty="0">
                <a:latin typeface="Aller" panose="02000503030000020004" pitchFamily="2" charset="0"/>
              </a:rPr>
              <a:t>: ao todo são </a:t>
            </a:r>
            <a:r>
              <a:rPr lang="pt-BR" sz="2000" b="1" dirty="0">
                <a:latin typeface="Aller" panose="02000503030000020004" pitchFamily="2" charset="0"/>
              </a:rPr>
              <a:t>6</a:t>
            </a:r>
            <a:r>
              <a:rPr lang="pt-BR" sz="2000" dirty="0">
                <a:latin typeface="Aller" panose="02000503030000020004" pitchFamily="2" charset="0"/>
              </a:rPr>
              <a:t> (3 bases, 2 vencimentos e 1 desconto)</a:t>
            </a:r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A98EE87-355C-7013-32B2-3C03FDF72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28735"/>
              </p:ext>
            </p:extLst>
          </p:nvPr>
        </p:nvGraphicFramePr>
        <p:xfrm>
          <a:off x="774970" y="3624767"/>
          <a:ext cx="10642060" cy="1952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3957">
                  <a:extLst>
                    <a:ext uri="{9D8B030D-6E8A-4147-A177-3AD203B41FA5}">
                      <a16:colId xmlns:a16="http://schemas.microsoft.com/office/drawing/2014/main" val="1081472516"/>
                    </a:ext>
                  </a:extLst>
                </a:gridCol>
                <a:gridCol w="508333">
                  <a:extLst>
                    <a:ext uri="{9D8B030D-6E8A-4147-A177-3AD203B41FA5}">
                      <a16:colId xmlns:a16="http://schemas.microsoft.com/office/drawing/2014/main" val="2508671269"/>
                    </a:ext>
                  </a:extLst>
                </a:gridCol>
                <a:gridCol w="994714">
                  <a:extLst>
                    <a:ext uri="{9D8B030D-6E8A-4147-A177-3AD203B41FA5}">
                      <a16:colId xmlns:a16="http://schemas.microsoft.com/office/drawing/2014/main" val="1221373472"/>
                    </a:ext>
                  </a:extLst>
                </a:gridCol>
                <a:gridCol w="2507004">
                  <a:extLst>
                    <a:ext uri="{9D8B030D-6E8A-4147-A177-3AD203B41FA5}">
                      <a16:colId xmlns:a16="http://schemas.microsoft.com/office/drawing/2014/main" val="1941262780"/>
                    </a:ext>
                  </a:extLst>
                </a:gridCol>
                <a:gridCol w="1732953">
                  <a:extLst>
                    <a:ext uri="{9D8B030D-6E8A-4147-A177-3AD203B41FA5}">
                      <a16:colId xmlns:a16="http://schemas.microsoft.com/office/drawing/2014/main" val="55933867"/>
                    </a:ext>
                  </a:extLst>
                </a:gridCol>
                <a:gridCol w="439015">
                  <a:extLst>
                    <a:ext uri="{9D8B030D-6E8A-4147-A177-3AD203B41FA5}">
                      <a16:colId xmlns:a16="http://schemas.microsoft.com/office/drawing/2014/main" val="1374192960"/>
                    </a:ext>
                  </a:extLst>
                </a:gridCol>
                <a:gridCol w="785605">
                  <a:extLst>
                    <a:ext uri="{9D8B030D-6E8A-4147-A177-3AD203B41FA5}">
                      <a16:colId xmlns:a16="http://schemas.microsoft.com/office/drawing/2014/main" val="1873960733"/>
                    </a:ext>
                  </a:extLst>
                </a:gridCol>
                <a:gridCol w="2670479">
                  <a:extLst>
                    <a:ext uri="{9D8B030D-6E8A-4147-A177-3AD203B41FA5}">
                      <a16:colId xmlns:a16="http://schemas.microsoft.com/office/drawing/2014/main" val="3388505421"/>
                    </a:ext>
                  </a:extLst>
                </a:gridCol>
              </a:tblGrid>
              <a:tr h="6760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 dirty="0">
                          <a:effectLst/>
                          <a:highlight>
                            <a:srgbClr val="D86DCD"/>
                          </a:highlight>
                        </a:rPr>
                        <a:t>VDB Lançamento</a:t>
                      </a:r>
                      <a:endParaRPr lang="pt-BR" sz="1400" kern="100" dirty="0">
                        <a:effectLst/>
                        <a:highlight>
                          <a:srgbClr val="D86DCD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 dirty="0">
                          <a:effectLst/>
                          <a:highlight>
                            <a:srgbClr val="D86DCD"/>
                          </a:highlight>
                        </a:rPr>
                        <a:t>Tipo</a:t>
                      </a:r>
                      <a:endParaRPr lang="pt-BR" sz="1400" kern="100" dirty="0">
                        <a:effectLst/>
                        <a:highlight>
                          <a:srgbClr val="D86DCD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 dirty="0">
                          <a:effectLst/>
                          <a:highlight>
                            <a:srgbClr val="D86DCD"/>
                          </a:highlight>
                        </a:rPr>
                        <a:t>Natureza rubrica</a:t>
                      </a:r>
                      <a:endParaRPr lang="pt-BR" sz="1400" kern="100" dirty="0">
                        <a:effectLst/>
                        <a:highlight>
                          <a:srgbClr val="D86DCD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 dirty="0">
                          <a:effectLst/>
                          <a:highlight>
                            <a:srgbClr val="D86DCD"/>
                          </a:highlight>
                        </a:rPr>
                        <a:t>Descrição</a:t>
                      </a:r>
                      <a:endParaRPr lang="pt-BR" sz="1400" kern="100" dirty="0">
                        <a:effectLst/>
                        <a:highlight>
                          <a:srgbClr val="D86DCD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 dirty="0">
                          <a:effectLst/>
                          <a:highlight>
                            <a:srgbClr val="D86DCD"/>
                          </a:highlight>
                        </a:rPr>
                        <a:t>VDB Resultado para pagamento/desconto</a:t>
                      </a:r>
                      <a:endParaRPr lang="pt-BR" sz="1400" kern="100" dirty="0">
                        <a:effectLst/>
                        <a:highlight>
                          <a:srgbClr val="D86DCD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>
                          <a:effectLst/>
                          <a:highlight>
                            <a:srgbClr val="D86DCD"/>
                          </a:highlight>
                        </a:rPr>
                        <a:t>Tipo</a:t>
                      </a:r>
                      <a:endParaRPr lang="pt-BR" sz="1400" kern="100">
                        <a:effectLst/>
                        <a:highlight>
                          <a:srgbClr val="D86DCD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>
                          <a:effectLst/>
                          <a:highlight>
                            <a:srgbClr val="D86DCD"/>
                          </a:highlight>
                        </a:rPr>
                        <a:t>Natureza rubrica</a:t>
                      </a:r>
                      <a:endParaRPr lang="pt-BR" sz="1400" kern="100">
                        <a:effectLst/>
                        <a:highlight>
                          <a:srgbClr val="D86DCD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>
                          <a:effectLst/>
                          <a:highlight>
                            <a:srgbClr val="D86DCD"/>
                          </a:highlight>
                        </a:rPr>
                        <a:t>Descrição</a:t>
                      </a:r>
                      <a:endParaRPr lang="pt-BR" sz="1400" kern="100">
                        <a:effectLst/>
                        <a:highlight>
                          <a:srgbClr val="D86DCD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/>
                </a:tc>
                <a:extLst>
                  <a:ext uri="{0D108BD9-81ED-4DB2-BD59-A6C34878D82A}">
                    <a16:rowId xmlns:a16="http://schemas.microsoft.com/office/drawing/2014/main" val="3217654779"/>
                  </a:ext>
                </a:extLst>
              </a:tr>
              <a:tr h="425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 dirty="0">
                          <a:solidFill>
                            <a:schemeClr val="dk1"/>
                          </a:solidFill>
                          <a:effectLst/>
                          <a:highlight>
                            <a:srgbClr val="CD7CAD"/>
                          </a:highlight>
                          <a:latin typeface="+mn-lt"/>
                          <a:ea typeface="+mn-ea"/>
                          <a:cs typeface="+mn-cs"/>
                        </a:rPr>
                        <a:t>69000</a:t>
                      </a:r>
                    </a:p>
                  </a:txBody>
                  <a:tcPr marL="39955" marR="399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>
                          <a:effectLst/>
                          <a:highlight>
                            <a:srgbClr val="F2CEEF"/>
                          </a:highlight>
                        </a:rPr>
                        <a:t>Base</a:t>
                      </a:r>
                      <a:endParaRPr lang="pt-BR" sz="1400" kern="100">
                        <a:effectLst/>
                        <a:highlight>
                          <a:srgbClr val="F2CEE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 dirty="0">
                          <a:effectLst/>
                          <a:highlight>
                            <a:srgbClr val="F2CEEF"/>
                          </a:highlight>
                        </a:rPr>
                        <a:t>Não parametriza eSocial</a:t>
                      </a:r>
                      <a:endParaRPr lang="pt-BR" sz="1400" kern="100" dirty="0">
                        <a:effectLst/>
                        <a:highlight>
                          <a:srgbClr val="F2CEE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 dirty="0">
                          <a:effectLst/>
                          <a:highlight>
                            <a:srgbClr val="F2CEEF"/>
                          </a:highlight>
                        </a:rPr>
                        <a:t>Horas Trab. DSR/Feriado 100%</a:t>
                      </a:r>
                      <a:endParaRPr lang="pt-BR" sz="1400" kern="100" dirty="0">
                        <a:effectLst/>
                        <a:highlight>
                          <a:srgbClr val="F2CEE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0" dirty="0">
                          <a:effectLst/>
                          <a:highlight>
                            <a:srgbClr val="CD7CAD"/>
                          </a:highlight>
                        </a:rPr>
                        <a:t>4000</a:t>
                      </a:r>
                      <a:endParaRPr lang="pt-BR" sz="1400" b="1" kern="100" dirty="0">
                        <a:effectLst/>
                        <a:highlight>
                          <a:srgbClr val="CD7CAD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 dirty="0">
                          <a:effectLst/>
                          <a:highlight>
                            <a:srgbClr val="F2CEEF"/>
                          </a:highlight>
                        </a:rPr>
                        <a:t>V</a:t>
                      </a:r>
                      <a:endParaRPr lang="pt-BR" sz="1400" kern="100" dirty="0">
                        <a:effectLst/>
                        <a:highlight>
                          <a:srgbClr val="F2CEE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>
                          <a:effectLst/>
                          <a:highlight>
                            <a:srgbClr val="F2CEEF"/>
                          </a:highlight>
                        </a:rPr>
                        <a:t>1012</a:t>
                      </a:r>
                      <a:endParaRPr lang="pt-BR" sz="1400" kern="100">
                        <a:effectLst/>
                        <a:highlight>
                          <a:srgbClr val="F2CEE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>
                          <a:effectLst/>
                          <a:highlight>
                            <a:srgbClr val="F2CEEF"/>
                          </a:highlight>
                        </a:rPr>
                        <a:t>Horas Trab. DSR/Feriado 100%</a:t>
                      </a:r>
                      <a:endParaRPr lang="pt-BR" sz="1400" kern="100">
                        <a:effectLst/>
                        <a:highlight>
                          <a:srgbClr val="F2CEE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 anchor="b"/>
                </a:tc>
                <a:extLst>
                  <a:ext uri="{0D108BD9-81ED-4DB2-BD59-A6C34878D82A}">
                    <a16:rowId xmlns:a16="http://schemas.microsoft.com/office/drawing/2014/main" val="1773462771"/>
                  </a:ext>
                </a:extLst>
              </a:tr>
              <a:tr h="425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 dirty="0">
                          <a:solidFill>
                            <a:schemeClr val="dk1"/>
                          </a:solidFill>
                          <a:effectLst/>
                          <a:highlight>
                            <a:srgbClr val="CD7CAD"/>
                          </a:highlight>
                          <a:latin typeface="+mn-lt"/>
                          <a:ea typeface="+mn-ea"/>
                          <a:cs typeface="+mn-cs"/>
                        </a:rPr>
                        <a:t>69301</a:t>
                      </a:r>
                    </a:p>
                  </a:txBody>
                  <a:tcPr marL="39955" marR="399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>
                          <a:effectLst/>
                          <a:highlight>
                            <a:srgbClr val="F2CEEF"/>
                          </a:highlight>
                        </a:rPr>
                        <a:t>Base</a:t>
                      </a:r>
                      <a:endParaRPr lang="pt-BR" sz="1400" kern="100">
                        <a:effectLst/>
                        <a:highlight>
                          <a:srgbClr val="F2CEE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>
                          <a:effectLst/>
                          <a:highlight>
                            <a:srgbClr val="F2CEEF"/>
                          </a:highlight>
                        </a:rPr>
                        <a:t>Base Dif. H.Trab.DSR/Fer 100%</a:t>
                      </a:r>
                      <a:endParaRPr lang="pt-BR" sz="1400" kern="100">
                        <a:effectLst/>
                        <a:highlight>
                          <a:srgbClr val="F2CEE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0" dirty="0">
                          <a:effectLst/>
                          <a:highlight>
                            <a:srgbClr val="CD7CAD"/>
                          </a:highlight>
                        </a:rPr>
                        <a:t>4301</a:t>
                      </a:r>
                      <a:endParaRPr lang="pt-BR" sz="1400" b="1" kern="100" dirty="0">
                        <a:effectLst/>
                        <a:highlight>
                          <a:srgbClr val="CD7CAD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 dirty="0">
                          <a:effectLst/>
                          <a:highlight>
                            <a:srgbClr val="F2CEEF"/>
                          </a:highlight>
                        </a:rPr>
                        <a:t>V</a:t>
                      </a:r>
                      <a:endParaRPr lang="pt-BR" sz="1400" kern="100" dirty="0">
                        <a:effectLst/>
                        <a:highlight>
                          <a:srgbClr val="F2CEE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>
                          <a:effectLst/>
                          <a:highlight>
                            <a:srgbClr val="F2CEEF"/>
                          </a:highlight>
                        </a:rPr>
                        <a:t>1012</a:t>
                      </a:r>
                      <a:endParaRPr lang="pt-BR" sz="1400" kern="100">
                        <a:effectLst/>
                        <a:highlight>
                          <a:srgbClr val="F2CEE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>
                          <a:effectLst/>
                          <a:highlight>
                            <a:srgbClr val="F2CEEF"/>
                          </a:highlight>
                        </a:rPr>
                        <a:t>Dif. H.Trab.DSR/Feriad 100%</a:t>
                      </a:r>
                      <a:endParaRPr lang="pt-BR" sz="1400" kern="100">
                        <a:effectLst/>
                        <a:highlight>
                          <a:srgbClr val="F2CEE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 anchor="b"/>
                </a:tc>
                <a:extLst>
                  <a:ext uri="{0D108BD9-81ED-4DB2-BD59-A6C34878D82A}">
                    <a16:rowId xmlns:a16="http://schemas.microsoft.com/office/drawing/2014/main" val="1255337510"/>
                  </a:ext>
                </a:extLst>
              </a:tr>
              <a:tr h="425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 dirty="0">
                          <a:solidFill>
                            <a:schemeClr val="dk1"/>
                          </a:solidFill>
                          <a:effectLst/>
                          <a:highlight>
                            <a:srgbClr val="CD7CAD"/>
                          </a:highlight>
                          <a:latin typeface="+mn-lt"/>
                          <a:ea typeface="+mn-ea"/>
                          <a:cs typeface="+mn-cs"/>
                        </a:rPr>
                        <a:t>69502</a:t>
                      </a:r>
                    </a:p>
                  </a:txBody>
                  <a:tcPr marL="39955" marR="399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>
                          <a:effectLst/>
                          <a:highlight>
                            <a:srgbClr val="F2CEEF"/>
                          </a:highlight>
                        </a:rPr>
                        <a:t>Base</a:t>
                      </a:r>
                      <a:endParaRPr lang="pt-BR" sz="1400" kern="100">
                        <a:effectLst/>
                        <a:highlight>
                          <a:srgbClr val="F2CEE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 dirty="0">
                          <a:effectLst/>
                          <a:highlight>
                            <a:srgbClr val="F2CEEF"/>
                          </a:highlight>
                        </a:rPr>
                        <a:t>Base </a:t>
                      </a:r>
                      <a:r>
                        <a:rPr lang="pt-BR" sz="1400" kern="0" dirty="0" err="1">
                          <a:effectLst/>
                          <a:highlight>
                            <a:srgbClr val="F2CEEF"/>
                          </a:highlight>
                        </a:rPr>
                        <a:t>Desc</a:t>
                      </a:r>
                      <a:r>
                        <a:rPr lang="pt-BR" sz="1400" kern="0" dirty="0">
                          <a:effectLst/>
                          <a:highlight>
                            <a:srgbClr val="F2CEEF"/>
                          </a:highlight>
                        </a:rPr>
                        <a:t> DSR 100% </a:t>
                      </a:r>
                      <a:r>
                        <a:rPr lang="pt-BR" sz="1400" kern="0" dirty="0" err="1">
                          <a:effectLst/>
                          <a:highlight>
                            <a:srgbClr val="F2CEEF"/>
                          </a:highlight>
                        </a:rPr>
                        <a:t>Pg</a:t>
                      </a:r>
                      <a:r>
                        <a:rPr lang="pt-BR" sz="1400" kern="0" dirty="0">
                          <a:effectLst/>
                          <a:highlight>
                            <a:srgbClr val="F2CEEF"/>
                          </a:highlight>
                        </a:rPr>
                        <a:t> Maior</a:t>
                      </a:r>
                      <a:endParaRPr lang="pt-BR" sz="1400" kern="100" dirty="0">
                        <a:effectLst/>
                        <a:highlight>
                          <a:srgbClr val="F2CEE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0" dirty="0">
                          <a:effectLst/>
                          <a:highlight>
                            <a:srgbClr val="CD7CAD"/>
                          </a:highlight>
                        </a:rPr>
                        <a:t>55102</a:t>
                      </a:r>
                      <a:endParaRPr lang="pt-BR" sz="1400" b="1" kern="100" dirty="0">
                        <a:effectLst/>
                        <a:highlight>
                          <a:srgbClr val="CD7CAD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>
                          <a:effectLst/>
                          <a:highlight>
                            <a:srgbClr val="F2CEEF"/>
                          </a:highlight>
                        </a:rPr>
                        <a:t>D</a:t>
                      </a:r>
                      <a:endParaRPr lang="pt-BR" sz="1400" kern="100">
                        <a:effectLst/>
                        <a:highlight>
                          <a:srgbClr val="F2CEE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 dirty="0">
                          <a:effectLst/>
                          <a:highlight>
                            <a:srgbClr val="F2CEEF"/>
                          </a:highlight>
                        </a:rPr>
                        <a:t>1012</a:t>
                      </a:r>
                      <a:endParaRPr lang="pt-BR" sz="1400" kern="100" dirty="0">
                        <a:effectLst/>
                        <a:highlight>
                          <a:srgbClr val="F2CEE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0" dirty="0" err="1">
                          <a:effectLst/>
                          <a:highlight>
                            <a:srgbClr val="F2CEEF"/>
                          </a:highlight>
                        </a:rPr>
                        <a:t>Desc.DSR</a:t>
                      </a:r>
                      <a:r>
                        <a:rPr lang="pt-BR" sz="1400" kern="0" dirty="0">
                          <a:effectLst/>
                          <a:highlight>
                            <a:srgbClr val="F2CEEF"/>
                          </a:highlight>
                        </a:rPr>
                        <a:t>/Feriado </a:t>
                      </a:r>
                      <a:r>
                        <a:rPr lang="pt-BR" sz="1400" kern="0" dirty="0" err="1">
                          <a:effectLst/>
                          <a:highlight>
                            <a:srgbClr val="F2CEEF"/>
                          </a:highlight>
                        </a:rPr>
                        <a:t>pg</a:t>
                      </a:r>
                      <a:r>
                        <a:rPr lang="pt-BR" sz="1400" kern="0" dirty="0">
                          <a:effectLst/>
                          <a:highlight>
                            <a:srgbClr val="F2CEEF"/>
                          </a:highlight>
                        </a:rPr>
                        <a:t> maior 100%</a:t>
                      </a:r>
                      <a:endParaRPr lang="pt-BR" sz="1400" kern="100" dirty="0">
                        <a:effectLst/>
                        <a:highlight>
                          <a:srgbClr val="F2CEE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55" marR="39955" marT="0" marB="0" anchor="b"/>
                </a:tc>
                <a:extLst>
                  <a:ext uri="{0D108BD9-81ED-4DB2-BD59-A6C34878D82A}">
                    <a16:rowId xmlns:a16="http://schemas.microsoft.com/office/drawing/2014/main" val="738042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72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595959"/>
                </a:solidFill>
                <a:latin typeface="Aller" panose="02000503030000020004" pitchFamily="2" charset="0"/>
              </a:rPr>
              <a:t>Localizando o uso dos </a:t>
            </a:r>
            <a:r>
              <a:rPr lang="pt-BR" sz="3600" b="1" dirty="0" err="1">
                <a:solidFill>
                  <a:srgbClr val="595959"/>
                </a:solidFill>
                <a:latin typeface="Aller" panose="02000503030000020004" pitchFamily="2" charset="0"/>
              </a:rPr>
              <a:t>VDB’s</a:t>
            </a:r>
            <a:r>
              <a:rPr lang="pt-BR" sz="3600" b="1" dirty="0">
                <a:solidFill>
                  <a:srgbClr val="595959"/>
                </a:solidFill>
                <a:latin typeface="Aller" panose="02000503030000020004" pitchFamily="2" charset="0"/>
              </a:rPr>
              <a:t> </a:t>
            </a:r>
          </a:p>
          <a:p>
            <a:pPr algn="ctr"/>
            <a:r>
              <a:rPr lang="pt-BR" sz="3600" b="1" dirty="0">
                <a:solidFill>
                  <a:srgbClr val="595959"/>
                </a:solidFill>
                <a:latin typeface="Aller" panose="02000503030000020004" pitchFamily="2" charset="0"/>
              </a:rPr>
              <a:t>(4100, 4300 e 55100)</a:t>
            </a:r>
            <a:endParaRPr lang="pt-BR" sz="40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endParaRPr lang="pt-BR" sz="2200" dirty="0"/>
          </a:p>
          <a:p>
            <a:r>
              <a:rPr lang="pt-BR" sz="2000" dirty="0">
                <a:latin typeface="Aller" panose="02000503030000020004" pitchFamily="2" charset="0"/>
              </a:rPr>
              <a:t>Fórmulas que necessitam de ajuste conforme localização do V04100.</a:t>
            </a:r>
          </a:p>
          <a:p>
            <a:endParaRPr lang="pt-BR" sz="2000" dirty="0">
              <a:latin typeface="Aller" panose="02000503030000020004" pitchFamily="2" charset="0"/>
            </a:endParaRPr>
          </a:p>
          <a:p>
            <a:endParaRPr lang="pt-BR" sz="2000" dirty="0">
              <a:latin typeface="Aller" panose="02000503030000020004" pitchFamily="2" charset="0"/>
            </a:endParaRPr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FAFAD48-EBD0-376D-3EE5-218C43BD0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554" y="2451253"/>
            <a:ext cx="7266890" cy="701526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8E51246-C30A-DB04-A9B3-8BAAD71A0D13}"/>
              </a:ext>
            </a:extLst>
          </p:cNvPr>
          <p:cNvSpPr/>
          <p:nvPr/>
        </p:nvSpPr>
        <p:spPr>
          <a:xfrm>
            <a:off x="8112651" y="2802016"/>
            <a:ext cx="1559641" cy="3056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14F17CC-FCE3-3AB4-18B4-2FD094941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439" y="3429000"/>
            <a:ext cx="5387121" cy="317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595959"/>
                </a:solidFill>
                <a:latin typeface="Aller" panose="02000503030000020004" pitchFamily="2" charset="0"/>
              </a:rPr>
              <a:t>Localizando o uso dos </a:t>
            </a:r>
            <a:r>
              <a:rPr lang="pt-BR" sz="3600" b="1" dirty="0" err="1">
                <a:solidFill>
                  <a:srgbClr val="595959"/>
                </a:solidFill>
                <a:latin typeface="Aller" panose="02000503030000020004" pitchFamily="2" charset="0"/>
              </a:rPr>
              <a:t>VDB’s</a:t>
            </a:r>
            <a:r>
              <a:rPr lang="pt-BR" sz="3600" b="1" dirty="0">
                <a:solidFill>
                  <a:srgbClr val="595959"/>
                </a:solidFill>
                <a:latin typeface="Aller" panose="02000503030000020004" pitchFamily="2" charset="0"/>
              </a:rPr>
              <a:t> </a:t>
            </a:r>
          </a:p>
          <a:p>
            <a:pPr algn="ctr"/>
            <a:r>
              <a:rPr lang="pt-BR" sz="3600" b="1" dirty="0">
                <a:solidFill>
                  <a:srgbClr val="595959"/>
                </a:solidFill>
                <a:latin typeface="Aller" panose="02000503030000020004" pitchFamily="2" charset="0"/>
              </a:rPr>
              <a:t>(4100, 4300 e 55100)</a:t>
            </a:r>
            <a:endParaRPr lang="pt-BR" sz="40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endParaRPr lang="pt-BR" sz="2200" dirty="0"/>
          </a:p>
          <a:p>
            <a:r>
              <a:rPr lang="pt-BR" sz="2000" dirty="0">
                <a:latin typeface="Aller" panose="02000503030000020004" pitchFamily="2" charset="0"/>
              </a:rPr>
              <a:t>Relatórios que necessitam de ajuste conforme localização do V04100.</a:t>
            </a:r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FAFAD48-EBD0-376D-3EE5-218C43BD0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555" y="2570705"/>
            <a:ext cx="7266890" cy="70152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6915EDE-ADAE-469D-18EE-F4907A25D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885" y="3429000"/>
            <a:ext cx="7185560" cy="2659918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EC8C65E4-7BCD-421C-A261-AEA774456675}"/>
              </a:ext>
            </a:extLst>
          </p:cNvPr>
          <p:cNvSpPr/>
          <p:nvPr/>
        </p:nvSpPr>
        <p:spPr>
          <a:xfrm>
            <a:off x="8112652" y="2935033"/>
            <a:ext cx="1559641" cy="3056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67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595959"/>
                </a:solidFill>
                <a:latin typeface="Aller" panose="02000503030000020004" pitchFamily="2" charset="0"/>
              </a:rPr>
              <a:t>Localizando o uso dos </a:t>
            </a:r>
            <a:r>
              <a:rPr lang="pt-BR" sz="3600" b="1" dirty="0" err="1">
                <a:solidFill>
                  <a:srgbClr val="595959"/>
                </a:solidFill>
                <a:latin typeface="Aller" panose="02000503030000020004" pitchFamily="2" charset="0"/>
              </a:rPr>
              <a:t>VDB’s</a:t>
            </a:r>
            <a:r>
              <a:rPr lang="pt-BR" sz="3600" b="1" dirty="0">
                <a:solidFill>
                  <a:srgbClr val="595959"/>
                </a:solidFill>
                <a:latin typeface="Aller" panose="02000503030000020004" pitchFamily="2" charset="0"/>
              </a:rPr>
              <a:t> </a:t>
            </a:r>
          </a:p>
          <a:p>
            <a:pPr algn="ctr"/>
            <a:r>
              <a:rPr lang="pt-BR" sz="3600" b="1" dirty="0">
                <a:solidFill>
                  <a:srgbClr val="595959"/>
                </a:solidFill>
                <a:latin typeface="Aller" panose="02000503030000020004" pitchFamily="2" charset="0"/>
              </a:rPr>
              <a:t>(4100, 4300 e 55100)</a:t>
            </a:r>
            <a:endParaRPr lang="pt-BR" sz="36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endParaRPr lang="pt-BR" sz="2000" dirty="0">
              <a:latin typeface="Aller" panose="02000503030000020004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Aller" panose="02000503030000020004" pitchFamily="2" charset="0"/>
              </a:rPr>
              <a:t>Rotinas especiais que necessitam de ajuste conforme localização do V04100.</a:t>
            </a:r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FAFAD48-EBD0-376D-3EE5-218C43BD0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555" y="2942123"/>
            <a:ext cx="7266890" cy="7015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7EDC5DF-DDD0-8869-6BF7-66F6FAF1C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979" y="3900272"/>
            <a:ext cx="6828042" cy="178941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9FF3653-C44C-491D-806C-D10131A4E30F}"/>
              </a:ext>
            </a:extLst>
          </p:cNvPr>
          <p:cNvSpPr/>
          <p:nvPr/>
        </p:nvSpPr>
        <p:spPr>
          <a:xfrm>
            <a:off x="8126940" y="3292886"/>
            <a:ext cx="1559641" cy="3056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75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65C9DEF6-B428-D80A-B21D-D493ED557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662" y="2656765"/>
            <a:ext cx="5400675" cy="253365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595959"/>
                </a:solidFill>
                <a:latin typeface="Aller" panose="02000503030000020004" pitchFamily="2" charset="0"/>
              </a:rPr>
              <a:t>Impacto na Integração Contábil</a:t>
            </a:r>
          </a:p>
          <a:p>
            <a:endParaRPr lang="pt-BR" sz="40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r>
              <a:rPr lang="pt-BR" sz="2000" dirty="0">
                <a:latin typeface="Aller" panose="02000503030000020004" pitchFamily="2" charset="0"/>
              </a:rPr>
              <a:t>Verifique se a parametrização está por Tabelas de </a:t>
            </a:r>
            <a:r>
              <a:rPr lang="pt-BR" sz="2000" dirty="0" err="1">
                <a:latin typeface="Aller" panose="02000503030000020004" pitchFamily="2" charset="0"/>
              </a:rPr>
              <a:t>VDB’s</a:t>
            </a:r>
            <a:r>
              <a:rPr lang="pt-BR" sz="2000" dirty="0">
                <a:latin typeface="Aller" panose="02000503030000020004" pitchFamily="2" charset="0"/>
              </a:rPr>
              <a:t> ou Fórmula.</a:t>
            </a:r>
          </a:p>
          <a:p>
            <a:endParaRPr lang="pt-BR" sz="2200" dirty="0">
              <a:latin typeface="Aller" panose="02000503030000020004" pitchFamily="2" charset="0"/>
            </a:endParaRPr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8E51246-C30A-DB04-A9B3-8BAAD71A0D13}"/>
              </a:ext>
            </a:extLst>
          </p:cNvPr>
          <p:cNvSpPr/>
          <p:nvPr/>
        </p:nvSpPr>
        <p:spPr>
          <a:xfrm>
            <a:off x="6695158" y="4325500"/>
            <a:ext cx="1559641" cy="8649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3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595959"/>
                </a:solidFill>
                <a:latin typeface="Aller" panose="02000503030000020004" pitchFamily="2" charset="0"/>
              </a:rPr>
              <a:t>Impacto na Integração Contábil</a:t>
            </a:r>
          </a:p>
          <a:p>
            <a:endParaRPr lang="pt-BR" sz="36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1800" b="1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ller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Tabela de VDB</a:t>
            </a:r>
            <a:endParaRPr lang="pt-BR" sz="1800" kern="100" dirty="0">
              <a:effectLst/>
              <a:highlight>
                <a:srgbClr val="FFFFFF"/>
              </a:highlight>
              <a:latin typeface="Aller" panose="02000503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ller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Vencimento: V4000 e V4301 (regra 9)</a:t>
            </a:r>
            <a:endParaRPr lang="pt-BR" sz="1800" kern="100" dirty="0">
              <a:effectLst/>
              <a:highlight>
                <a:srgbClr val="FFFFFF"/>
              </a:highlight>
              <a:latin typeface="Aller" panose="02000503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</p:txBody>
      </p:sp>
      <p:pic>
        <p:nvPicPr>
          <p:cNvPr id="3" name="Imagem 2" descr="Interface gráfica do usuário, Texto, Aplicativo, Tabela&#10;&#10;Descrição gerada automaticamente">
            <a:extLst>
              <a:ext uri="{FF2B5EF4-FFF2-40B4-BE49-F238E27FC236}">
                <a16:creationId xmlns:a16="http://schemas.microsoft.com/office/drawing/2014/main" id="{19E8F64B-117E-9519-EF9F-CBC2F0B3E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35" y="2643187"/>
            <a:ext cx="7019925" cy="1800225"/>
          </a:xfrm>
          <a:prstGeom prst="rect">
            <a:avLst/>
          </a:prstGeom>
        </p:spPr>
      </p:pic>
      <p:pic>
        <p:nvPicPr>
          <p:cNvPr id="6" name="Imagem 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3FDB6B3E-04BB-6E3D-B783-2FF04A161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461" y="4550416"/>
            <a:ext cx="7077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377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595959"/>
                </a:solidFill>
                <a:latin typeface="Aller" panose="02000503030000020004" pitchFamily="2" charset="0"/>
              </a:rPr>
              <a:t>Impacto na Integração Contábil</a:t>
            </a:r>
          </a:p>
          <a:p>
            <a:endParaRPr lang="pt-BR" sz="44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1800" b="1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ller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Tabela de VDB</a:t>
            </a:r>
            <a:endParaRPr lang="pt-BR" sz="1800" kern="100" dirty="0">
              <a:effectLst/>
              <a:highlight>
                <a:srgbClr val="FFFFFF"/>
              </a:highlight>
              <a:latin typeface="Aller" panose="02000503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kern="0" dirty="0">
                <a:solidFill>
                  <a:srgbClr val="222222"/>
                </a:solidFill>
                <a:highlight>
                  <a:srgbClr val="FFFFFF"/>
                </a:highlight>
                <a:latin typeface="Aller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1800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ller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esconto: V55102 (regra 173)</a:t>
            </a:r>
            <a:endParaRPr lang="pt-BR" sz="1800" kern="100" dirty="0">
              <a:effectLst/>
              <a:highlight>
                <a:srgbClr val="FFFFFF"/>
              </a:highlight>
              <a:latin typeface="Aller" panose="02000503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</p:txBody>
      </p: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245BF40-2865-043E-DFE7-B78A0D9DD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2924175"/>
            <a:ext cx="71056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980637" y="3426643"/>
            <a:ext cx="62497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highlight>
                  <a:srgbClr val="6699FF"/>
                </a:highlight>
                <a:latin typeface="Aller" panose="02000503030000020004" pitchFamily="2" charset="0"/>
              </a:rPr>
              <a:t>Você se deu conta de que os valores correspondentes ao DSR possuem uma natureza de rubrica específica?</a:t>
            </a:r>
          </a:p>
        </p:txBody>
      </p:sp>
    </p:spTree>
    <p:extLst>
      <p:ext uri="{BB962C8B-B14F-4D97-AF65-F5344CB8AC3E}">
        <p14:creationId xmlns:p14="http://schemas.microsoft.com/office/powerpoint/2010/main" val="25667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3704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595959"/>
                </a:solidFill>
                <a:latin typeface="Aller" panose="02000503030000020004" pitchFamily="2" charset="0"/>
              </a:rPr>
              <a:t>Impacto na Integração Contábil</a:t>
            </a:r>
          </a:p>
          <a:p>
            <a:endParaRPr lang="pt-BR" sz="44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endParaRPr lang="pt-BR" sz="44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ller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Fórmula de cálculo</a:t>
            </a:r>
            <a:endParaRPr lang="pt-BR" sz="2000" kern="100" dirty="0">
              <a:effectLst/>
              <a:highlight>
                <a:srgbClr val="FFFFFF"/>
              </a:highlight>
              <a:latin typeface="Aller" panose="02000503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ller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Regra 9: Somar na Guia Fórmula Vencimento: V4000 e V4301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000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ller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Regra 173: Somar na Guia Fórmula Desconto: V55102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12088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527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595959"/>
                </a:solidFill>
                <a:latin typeface="Aller" panose="02000503030000020004" pitchFamily="2" charset="0"/>
              </a:rPr>
              <a:t>Impacto na Frequência </a:t>
            </a:r>
          </a:p>
          <a:p>
            <a:pPr algn="ctr"/>
            <a:r>
              <a:rPr lang="pt-BR" sz="4000" b="1" dirty="0">
                <a:solidFill>
                  <a:srgbClr val="595959"/>
                </a:solidFill>
                <a:latin typeface="Aller" panose="02000503030000020004" pitchFamily="2" charset="0"/>
              </a:rPr>
              <a:t>ou outros SREP</a:t>
            </a:r>
          </a:p>
          <a:p>
            <a:endParaRPr lang="pt-BR" sz="44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pt-BR" sz="2800" kern="0" dirty="0">
                <a:solidFill>
                  <a:srgbClr val="222222"/>
                </a:solidFill>
                <a:latin typeface="Aller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Altere a fórmula que gera os lançamentos para a folha de pagamento.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pt-BR" sz="1800" kern="0" dirty="0">
              <a:solidFill>
                <a:srgbClr val="222222"/>
              </a:solidFill>
              <a:effectLst/>
              <a:highlight>
                <a:srgbClr val="FFFFFF"/>
              </a:highlight>
              <a:latin typeface="Aller" panose="02000503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23455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6388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595959"/>
                </a:solidFill>
                <a:latin typeface="Aller" panose="02000503030000020004" pitchFamily="2" charset="0"/>
              </a:rPr>
              <a:t>Base Legal</a:t>
            </a:r>
          </a:p>
          <a:p>
            <a:endParaRPr lang="pt-BR" sz="44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endParaRPr lang="pt-BR" sz="44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latin typeface="Aller" panose="02000503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Base legal artigo 9 da Lei 605</a:t>
            </a:r>
            <a:endParaRPr lang="pt-BR" sz="2000" kern="100" dirty="0">
              <a:highlight>
                <a:srgbClr val="FFFFFF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2000" kern="0" dirty="0">
                <a:solidFill>
                  <a:srgbClr val="222222"/>
                </a:solidFill>
                <a:latin typeface="Aller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9º - Nas atividades em que não for possível, em virtude das exigências técnicas das empresas, a suspensão do trabalho, nos dias feriados civis e religiosos, a remuneração será paga em dobro, salvo se o empregador determinar outro dia de folga.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kern="0" dirty="0">
              <a:solidFill>
                <a:srgbClr val="222222"/>
              </a:solidFill>
              <a:effectLst/>
              <a:highlight>
                <a:srgbClr val="FFFFFF"/>
              </a:highlight>
              <a:latin typeface="Aller" panose="02000503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38767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594049"/>
            <a:ext cx="8681988" cy="727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595959"/>
                </a:solidFill>
                <a:latin typeface="Aller" panose="02000503030000020004" pitchFamily="2" charset="0"/>
              </a:rPr>
              <a:t>Então eu estava pagando errado?</a:t>
            </a:r>
          </a:p>
          <a:p>
            <a:endParaRPr lang="pt-BR" sz="40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endParaRPr lang="pt-BR" sz="40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2000" b="1" kern="100" dirty="0">
                <a:latin typeface="Aller" panose="02000503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pt-BR" sz="2000" kern="100" dirty="0">
                <a:latin typeface="Aller" panose="02000503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O valor é o mesmo, porém, a natureza da rubrica é diferente das horas extras e do banco de horas. 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2000" kern="100" dirty="0">
                <a:latin typeface="Aller" panose="02000503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 a empresa não conceder a folga compensatória dentro do mês, ela deve pagar o valor dobrado.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kern="100" dirty="0">
              <a:latin typeface="Aller" panose="02000503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ller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pt-BR" sz="1800" kern="0" dirty="0">
              <a:solidFill>
                <a:srgbClr val="222222"/>
              </a:solidFill>
              <a:effectLst/>
              <a:highlight>
                <a:srgbClr val="FFFFFF"/>
              </a:highlight>
              <a:latin typeface="Aller" panose="02000503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54525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536899"/>
            <a:ext cx="8681988" cy="661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595959"/>
                </a:solidFill>
                <a:latin typeface="Aller" panose="02000503030000020004" pitchFamily="2" charset="0"/>
              </a:rPr>
              <a:t>Eu posso considerar essas horas para o banco de horas?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pt-BR" sz="2400" kern="0" dirty="0">
              <a:solidFill>
                <a:srgbClr val="222222"/>
              </a:solidFill>
              <a:highlight>
                <a:srgbClr val="FFFFFF"/>
              </a:highlight>
              <a:latin typeface="Aller" panose="0200050303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2400" kern="100" dirty="0">
                <a:latin typeface="Aller" panose="0200050303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Você só pode considerar se estiver no acordo e convenção coletiva de forma expressa, caso contrário, não pode ser considerado como crédito no banco de horas.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ller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pt-BR" sz="1800" kern="0" dirty="0">
              <a:solidFill>
                <a:srgbClr val="222222"/>
              </a:solidFill>
              <a:effectLst/>
              <a:highlight>
                <a:srgbClr val="FFFFFF"/>
              </a:highlight>
              <a:latin typeface="Aller" panose="02000503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t-BR" sz="2200" dirty="0"/>
          </a:p>
          <a:p>
            <a:endParaRPr lang="pt-BR" sz="2200" dirty="0"/>
          </a:p>
          <a:p>
            <a:endParaRPr lang="pt-BR" sz="2200" dirty="0"/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7259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522611"/>
            <a:ext cx="8681988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solidFill>
                  <a:srgbClr val="595959"/>
                </a:solidFill>
                <a:latin typeface="Aller" panose="02000503030000020004" pitchFamily="2" charset="0"/>
              </a:rPr>
              <a:t>Qual a vigência dessa nova natureza de rubrica?</a:t>
            </a:r>
          </a:p>
          <a:p>
            <a:endParaRPr lang="pt-BR" sz="4400" b="1" dirty="0">
              <a:solidFill>
                <a:srgbClr val="CD7CAD"/>
              </a:solidFill>
              <a:latin typeface="Aller" panose="02000503030000020004" pitchFamily="2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2000" kern="0" dirty="0">
                <a:solidFill>
                  <a:srgbClr val="222222"/>
                </a:solidFill>
                <a:latin typeface="Aller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Você deve usar, </a:t>
            </a:r>
            <a:r>
              <a:rPr lang="pt-BR" sz="2000" b="1" kern="0" dirty="0">
                <a:solidFill>
                  <a:srgbClr val="222222"/>
                </a:solidFill>
                <a:latin typeface="Aller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obrigatoriamente</a:t>
            </a:r>
            <a:r>
              <a:rPr lang="pt-BR" sz="2000" kern="0" dirty="0">
                <a:solidFill>
                  <a:srgbClr val="222222"/>
                </a:solidFill>
                <a:latin typeface="Aller" panose="0200050303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partir de maio de 2024 e nas retificações dos eventos de remunerações do passado também.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pt-BR" sz="1800" kern="0" dirty="0">
              <a:solidFill>
                <a:srgbClr val="222222"/>
              </a:solidFill>
              <a:effectLst/>
              <a:highlight>
                <a:srgbClr val="FFFFFF"/>
              </a:highlight>
              <a:latin typeface="Aller" panose="02000503030000020004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200" b="1" dirty="0">
                <a:latin typeface="Aller" panose="02000503030000020004" pitchFamily="2" charset="0"/>
              </a:rPr>
              <a:t>INICIE O MÊS DE MAIO SEM ESTRESSE!</a:t>
            </a:r>
          </a:p>
          <a:p>
            <a:endParaRPr lang="pt-BR" sz="2200" dirty="0"/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7620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CB8BEF-BF17-4980-9EC3-80C771AD1A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E6F7A099-77AA-40B1-BB43-2AE1EB7EF368}"/>
              </a:ext>
            </a:extLst>
          </p:cNvPr>
          <p:cNvSpPr txBox="1">
            <a:spLocks/>
          </p:cNvSpPr>
          <p:nvPr/>
        </p:nvSpPr>
        <p:spPr>
          <a:xfrm>
            <a:off x="6819901" y="1720377"/>
            <a:ext cx="4303295" cy="2577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n-US" sz="2800" dirty="0">
                <a:solidFill>
                  <a:srgbClr val="313130"/>
                </a:solidFill>
                <a:latin typeface="Aller Light" panose="02000503000000020004" pitchFamily="2" charset="0"/>
              </a:rPr>
              <a:t>www.metadados.com.br/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313130"/>
                </a:solidFill>
                <a:latin typeface="Aller Light" panose="02000503000000020004" pitchFamily="2" charset="0"/>
              </a:rPr>
              <a:t>Caxias do Sul: (54) 3026-9900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313130"/>
                </a:solidFill>
                <a:latin typeface="Aller Light" panose="02000503000000020004" pitchFamily="2" charset="0"/>
              </a:rPr>
              <a:t>São Paulo: (11) 3198-0699</a:t>
            </a:r>
          </a:p>
          <a:p>
            <a:pPr algn="ctr"/>
            <a:endParaRPr lang="pt-BR" sz="1600" dirty="0">
              <a:solidFill>
                <a:srgbClr val="313130"/>
              </a:solidFill>
              <a:latin typeface="Aller Light" panose="02000503000000020004" pitchFamily="2" charset="0"/>
            </a:endParaRPr>
          </a:p>
          <a:p>
            <a:pPr algn="ctr"/>
            <a:r>
              <a:rPr lang="pt-BR" sz="1600" dirty="0">
                <a:solidFill>
                  <a:srgbClr val="313130"/>
                </a:solidFill>
                <a:latin typeface="Aller" panose="02000503030000020004" pitchFamily="2" charset="0"/>
              </a:rPr>
              <a:t>webinar@metadados.com</a:t>
            </a:r>
            <a:endParaRPr lang="en-US" sz="1600" dirty="0">
              <a:solidFill>
                <a:srgbClr val="313130"/>
              </a:solidFill>
              <a:latin typeface="Aller" panose="02000503030000020004" pitchFamily="2" charset="0"/>
            </a:endParaRPr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714795AB-EB09-4AB9-83FA-872E5454E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261" y="4858544"/>
            <a:ext cx="3076575" cy="581025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325EDF83-B787-4631-85AB-74E2C5C50952}"/>
              </a:ext>
            </a:extLst>
          </p:cNvPr>
          <p:cNvSpPr txBox="1">
            <a:spLocks/>
          </p:cNvSpPr>
          <p:nvPr/>
        </p:nvSpPr>
        <p:spPr>
          <a:xfrm>
            <a:off x="6819901" y="5201444"/>
            <a:ext cx="4303295" cy="1011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313130"/>
                </a:solidFill>
                <a:latin typeface="Aller Light" panose="02000503000000020004" pitchFamily="2" charset="0"/>
              </a:rPr>
              <a:t>@metadadosrh</a:t>
            </a:r>
          </a:p>
        </p:txBody>
      </p:sp>
    </p:spTree>
    <p:extLst>
      <p:ext uri="{BB962C8B-B14F-4D97-AF65-F5344CB8AC3E}">
        <p14:creationId xmlns:p14="http://schemas.microsoft.com/office/powerpoint/2010/main" val="182512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5391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595959"/>
                </a:solidFill>
                <a:latin typeface="Aller" panose="02000503030000020004" pitchFamily="2" charset="0"/>
              </a:rPr>
              <a:t>Existem três cenários que você precisa avaliar: </a:t>
            </a:r>
          </a:p>
          <a:p>
            <a:pPr algn="ctr">
              <a:lnSpc>
                <a:spcPct val="150000"/>
              </a:lnSpc>
            </a:pPr>
            <a:endParaRPr lang="pt-BR" sz="2800" b="1" dirty="0">
              <a:solidFill>
                <a:srgbClr val="595959"/>
              </a:solidFill>
              <a:latin typeface="Aller" panose="02000503030000020004" pitchFamily="2" charset="0"/>
            </a:endParaRPr>
          </a:p>
          <a:p>
            <a:pPr marL="457200" indent="-457200" fontAlgn="base">
              <a:lnSpc>
                <a:spcPct val="150000"/>
              </a:lnSpc>
              <a:buFont typeface="+mj-lt"/>
              <a:buAutoNum type="arabicPeriod"/>
            </a:pPr>
            <a:r>
              <a:rPr lang="pt-BR" sz="2200" dirty="0">
                <a:latin typeface="Aller" panose="02000503030000020004" pitchFamily="2" charset="0"/>
              </a:rPr>
              <a:t>Empresas que possuem colaboradores horistas, diaristas ou </a:t>
            </a:r>
            <a:r>
              <a:rPr lang="pt-BR" sz="2200" dirty="0" err="1">
                <a:latin typeface="Aller" panose="02000503030000020004" pitchFamily="2" charset="0"/>
              </a:rPr>
              <a:t>semanalistas</a:t>
            </a:r>
            <a:r>
              <a:rPr lang="pt-BR" sz="2200" dirty="0">
                <a:latin typeface="Aller" panose="02000503030000020004" pitchFamily="2" charset="0"/>
              </a:rPr>
              <a:t>; </a:t>
            </a:r>
          </a:p>
          <a:p>
            <a:pPr marL="457200" indent="-457200" fontAlgn="base">
              <a:lnSpc>
                <a:spcPct val="150000"/>
              </a:lnSpc>
              <a:buFont typeface="+mj-lt"/>
              <a:buAutoNum type="arabicPeriod"/>
            </a:pPr>
            <a:r>
              <a:rPr lang="pt-BR" sz="2200" dirty="0">
                <a:latin typeface="Aller" panose="02000503030000020004" pitchFamily="2" charset="0"/>
              </a:rPr>
              <a:t>Empresas que pagam valores variáveis, como horas extras, comissões ou adicional noturno, entre outros; e </a:t>
            </a:r>
          </a:p>
          <a:p>
            <a:pPr marL="457200" indent="-457200" fontAlgn="base">
              <a:lnSpc>
                <a:spcPct val="150000"/>
              </a:lnSpc>
              <a:buFont typeface="+mj-lt"/>
              <a:buAutoNum type="arabicPeriod"/>
            </a:pPr>
            <a:r>
              <a:rPr lang="pt-BR" sz="2200" dirty="0">
                <a:latin typeface="Aller" panose="02000503030000020004" pitchFamily="2" charset="0"/>
              </a:rPr>
              <a:t>Empresas que possuem colaboradores que prestam serviços nos dias de repouso semanal e feriados. </a:t>
            </a:r>
          </a:p>
        </p:txBody>
      </p:sp>
    </p:spTree>
    <p:extLst>
      <p:ext uri="{BB962C8B-B14F-4D97-AF65-F5344CB8AC3E}">
        <p14:creationId xmlns:p14="http://schemas.microsoft.com/office/powerpoint/2010/main" val="3728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980637" y="3426643"/>
            <a:ext cx="62497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highlight>
                  <a:srgbClr val="6699FF"/>
                </a:highlight>
                <a:latin typeface="Aller" panose="02000503030000020004" pitchFamily="2" charset="0"/>
              </a:rPr>
              <a:t>Mudou algo no sistema da Metadados e nas informações enviadas para o eSocial?</a:t>
            </a:r>
          </a:p>
        </p:txBody>
      </p:sp>
    </p:spTree>
    <p:extLst>
      <p:ext uri="{BB962C8B-B14F-4D97-AF65-F5344CB8AC3E}">
        <p14:creationId xmlns:p14="http://schemas.microsoft.com/office/powerpoint/2010/main" val="387463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5176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srgbClr val="CD7CAD"/>
                </a:solidFill>
                <a:effectLst/>
                <a:uLnTx/>
                <a:uFillTx/>
                <a:latin typeface="Aller" panose="02000503030000020004" pitchFamily="2" charset="0"/>
                <a:ea typeface="+mn-ea"/>
                <a:cs typeface="+mn-cs"/>
              </a:rPr>
              <a:t> </a:t>
            </a:r>
            <a:r>
              <a:rPr lang="pt-BR" sz="5400" b="1" dirty="0">
                <a:solidFill>
                  <a:srgbClr val="595959"/>
                </a:solidFill>
                <a:latin typeface="Aller" panose="02000503030000020004" pitchFamily="2" charset="0"/>
              </a:rPr>
              <a:t>Nova natureza </a:t>
            </a:r>
          </a:p>
          <a:p>
            <a:pPr algn="ctr"/>
            <a:r>
              <a:rPr lang="pt-BR" sz="5400" b="1" dirty="0">
                <a:solidFill>
                  <a:srgbClr val="595959"/>
                </a:solidFill>
                <a:latin typeface="Aller" panose="02000503030000020004" pitchFamily="2" charset="0"/>
              </a:rPr>
              <a:t>de rubrica 1012</a:t>
            </a:r>
            <a:endParaRPr lang="pt-BR" sz="6000" b="1" dirty="0">
              <a:solidFill>
                <a:srgbClr val="595959"/>
              </a:solidFill>
              <a:latin typeface="Aller" panose="02000503030000020004" pitchFamily="2" charset="0"/>
            </a:endParaRPr>
          </a:p>
          <a:p>
            <a:pPr algn="ctr"/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200" dirty="0">
                <a:latin typeface="Aller" panose="02000503030000020004" pitchFamily="2" charset="0"/>
              </a:rPr>
              <a:t>Já falei para você sobre os três cenários. A pergunta é: </a:t>
            </a:r>
            <a:r>
              <a:rPr lang="pt-BR" sz="2200" b="1" dirty="0">
                <a:latin typeface="Aller" panose="02000503030000020004" pitchFamily="2" charset="0"/>
              </a:rPr>
              <a:t>você se enquadra em algum deles</a:t>
            </a:r>
            <a:r>
              <a:rPr lang="pt-BR" sz="2200" dirty="0">
                <a:latin typeface="Aller" panose="02000503030000020004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latin typeface="Aller" panose="02000503030000020004" pitchFamily="2" charset="0"/>
              </a:rPr>
              <a:t>Resposta: </a:t>
            </a:r>
            <a:r>
              <a:rPr lang="pt-BR" sz="2200" b="1" dirty="0">
                <a:latin typeface="Aller" panose="02000503030000020004" pitchFamily="2" charset="0"/>
              </a:rPr>
              <a:t>Sim</a:t>
            </a:r>
            <a:r>
              <a:rPr lang="pt-BR" sz="2200" dirty="0">
                <a:latin typeface="Aller" panose="02000503030000020004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latin typeface="Aller" panose="02000503030000020004" pitchFamily="2" charset="0"/>
              </a:rPr>
              <a:t>Então é necessário estar com o </a:t>
            </a:r>
            <a:r>
              <a:rPr lang="pt-BR" sz="2200" b="1" dirty="0">
                <a:latin typeface="Aller" panose="02000503030000020004" pitchFamily="2" charset="0"/>
              </a:rPr>
              <a:t>sistema da Metadados na versão 4.35.0 ou Beta 4.35.0.2 ou superior</a:t>
            </a:r>
            <a:r>
              <a:rPr lang="pt-BR" sz="2200" dirty="0">
                <a:latin typeface="Aller" panose="02000503030000020004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latin typeface="Aller" panose="02000503030000020004" pitchFamily="2" charset="0"/>
              </a:rPr>
              <a:t>Vou mostrar para você como é possível identificar a versão correta.</a:t>
            </a:r>
          </a:p>
        </p:txBody>
      </p:sp>
    </p:spTree>
    <p:extLst>
      <p:ext uri="{BB962C8B-B14F-4D97-AF65-F5344CB8AC3E}">
        <p14:creationId xmlns:p14="http://schemas.microsoft.com/office/powerpoint/2010/main" val="20859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CD7CAD"/>
                </a:solidFill>
                <a:effectLst/>
                <a:uLnTx/>
                <a:uFillTx/>
                <a:latin typeface="Aller" panose="02000503030000020004" pitchFamily="2" charset="0"/>
              </a:rPr>
              <a:t> </a:t>
            </a:r>
            <a:r>
              <a:rPr lang="pt-BR" sz="5400" b="1" dirty="0">
                <a:solidFill>
                  <a:srgbClr val="595959"/>
                </a:solidFill>
                <a:latin typeface="Aller" panose="02000503030000020004" pitchFamily="2" charset="0"/>
              </a:rPr>
              <a:t>Conferindo a </a:t>
            </a:r>
          </a:p>
          <a:p>
            <a:pPr algn="ctr"/>
            <a:r>
              <a:rPr lang="pt-BR" sz="5400" b="1" dirty="0">
                <a:solidFill>
                  <a:srgbClr val="595959"/>
                </a:solidFill>
                <a:latin typeface="Aller" panose="02000503030000020004" pitchFamily="2" charset="0"/>
              </a:rPr>
              <a:t>versão do Sistema</a:t>
            </a:r>
          </a:p>
          <a:p>
            <a:pPr algn="ctr"/>
            <a:endParaRPr lang="pt-BR" sz="2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9A6806-A05C-764A-E5D4-6106D0613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006" y="3284388"/>
            <a:ext cx="2381250" cy="14573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91051D4-7680-2258-5C1D-24EE7A4C7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811" y="2409000"/>
            <a:ext cx="5386178" cy="320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1755006" y="308299"/>
            <a:ext cx="86819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CD7CAD"/>
                </a:solidFill>
                <a:effectLst/>
                <a:uLnTx/>
                <a:uFillTx/>
                <a:latin typeface="Aller" panose="02000503030000020004" pitchFamily="2" charset="0"/>
              </a:rPr>
              <a:t> </a:t>
            </a:r>
            <a:r>
              <a:rPr lang="pt-BR" sz="5400" b="1" dirty="0">
                <a:solidFill>
                  <a:srgbClr val="595959"/>
                </a:solidFill>
                <a:latin typeface="Aller" panose="02000503030000020004" pitchFamily="2" charset="0"/>
              </a:rPr>
              <a:t>Versão do Sistema</a:t>
            </a:r>
          </a:p>
          <a:p>
            <a:pPr algn="ctr"/>
            <a:endParaRPr lang="pt-BR" sz="22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4FEEACB-0267-9884-0D3F-76B419A3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690" y="1931681"/>
            <a:ext cx="4371975" cy="9620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18CDD34-71FB-02C9-4B69-1F2E19875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283" y="3255205"/>
            <a:ext cx="4189382" cy="278450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8D597F3-B7E5-04E3-05F6-809A1DA08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7036" y="2642641"/>
            <a:ext cx="5603116" cy="2276475"/>
          </a:xfrm>
          <a:prstGeom prst="rect">
            <a:avLst/>
          </a:prstGeom>
        </p:spPr>
      </p:pic>
      <p:sp>
        <p:nvSpPr>
          <p:cNvPr id="12" name="Balão de Fala: Retângulo com Cantos Arredondados 11">
            <a:extLst>
              <a:ext uri="{FF2B5EF4-FFF2-40B4-BE49-F238E27FC236}">
                <a16:creationId xmlns:a16="http://schemas.microsoft.com/office/drawing/2014/main" id="{DC4E33A8-C65A-023C-8D29-38E8FB6C083E}"/>
              </a:ext>
            </a:extLst>
          </p:cNvPr>
          <p:cNvSpPr/>
          <p:nvPr/>
        </p:nvSpPr>
        <p:spPr>
          <a:xfrm>
            <a:off x="7122111" y="1344062"/>
            <a:ext cx="3654599" cy="962025"/>
          </a:xfrm>
          <a:prstGeom prst="wedgeRoundRectCallout">
            <a:avLst>
              <a:gd name="adj1" fmla="val 10506"/>
              <a:gd name="adj2" fmla="val 24920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Aller" panose="02000503030000020004" pitchFamily="2" charset="0"/>
              </a:rPr>
              <a:t>Versão correta: Natureza rubrica 1012 aparece na tabela de naturezas</a:t>
            </a:r>
          </a:p>
        </p:txBody>
      </p:sp>
      <p:sp>
        <p:nvSpPr>
          <p:cNvPr id="13" name="Balão de Fala: Retângulo com Cantos Arredondados 12">
            <a:extLst>
              <a:ext uri="{FF2B5EF4-FFF2-40B4-BE49-F238E27FC236}">
                <a16:creationId xmlns:a16="http://schemas.microsoft.com/office/drawing/2014/main" id="{8E14D669-E657-2C57-B84C-0FB8E03D717E}"/>
              </a:ext>
            </a:extLst>
          </p:cNvPr>
          <p:cNvSpPr/>
          <p:nvPr/>
        </p:nvSpPr>
        <p:spPr>
          <a:xfrm>
            <a:off x="7679183" y="5351216"/>
            <a:ext cx="3586580" cy="1198485"/>
          </a:xfrm>
          <a:prstGeom prst="wedgeRoundRectCallout">
            <a:avLst>
              <a:gd name="adj1" fmla="val -119621"/>
              <a:gd name="adj2" fmla="val -4583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Aller" panose="02000503030000020004" pitchFamily="2" charset="0"/>
              </a:rPr>
              <a:t>Versão desatualizada: Natureza rubrica 1012 </a:t>
            </a:r>
            <a:r>
              <a:rPr lang="pt-BR" sz="1600" b="1" dirty="0">
                <a:solidFill>
                  <a:srgbClr val="FF0000"/>
                </a:solidFill>
                <a:latin typeface="Aller" panose="02000503030000020004" pitchFamily="2" charset="0"/>
              </a:rPr>
              <a:t>NÃO</a:t>
            </a:r>
            <a:r>
              <a:rPr lang="pt-BR" sz="1600" dirty="0">
                <a:latin typeface="Aller" panose="02000503030000020004" pitchFamily="2" charset="0"/>
              </a:rPr>
              <a:t> aparece na tabela de naturezas</a:t>
            </a:r>
          </a:p>
        </p:txBody>
      </p:sp>
    </p:spTree>
    <p:extLst>
      <p:ext uri="{BB962C8B-B14F-4D97-AF65-F5344CB8AC3E}">
        <p14:creationId xmlns:p14="http://schemas.microsoft.com/office/powerpoint/2010/main" val="8548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48B75-BE25-4CAF-9039-A550A124F58B}"/>
              </a:ext>
            </a:extLst>
          </p:cNvPr>
          <p:cNvSpPr txBox="1"/>
          <p:nvPr/>
        </p:nvSpPr>
        <p:spPr>
          <a:xfrm>
            <a:off x="980637" y="3426643"/>
            <a:ext cx="62497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highlight>
                  <a:srgbClr val="6699FF"/>
                </a:highlight>
                <a:latin typeface="Aller" panose="02000503030000020004" pitchFamily="2" charset="0"/>
              </a:rPr>
              <a:t>O sistema atualiza automaticamente essa natureza de rubrica 1012?</a:t>
            </a:r>
          </a:p>
        </p:txBody>
      </p:sp>
    </p:spTree>
    <p:extLst>
      <p:ext uri="{BB962C8B-B14F-4D97-AF65-F5344CB8AC3E}">
        <p14:creationId xmlns:p14="http://schemas.microsoft.com/office/powerpoint/2010/main" val="28019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1308</Words>
  <Application>Microsoft Office PowerPoint</Application>
  <PresentationFormat>Widescreen</PresentationFormat>
  <Paragraphs>244</Paragraphs>
  <Slides>36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6" baseType="lpstr">
      <vt:lpstr>Aller</vt:lpstr>
      <vt:lpstr>Aller Display</vt:lpstr>
      <vt:lpstr>Aller Light</vt:lpstr>
      <vt:lpstr>Arial</vt:lpstr>
      <vt:lpstr>Calibri</vt:lpstr>
      <vt:lpstr>Calibri Light</vt:lpstr>
      <vt:lpstr>Cambria</vt:lpstr>
      <vt:lpstr>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Moreira Mazuchini</dc:creator>
  <cp:lastModifiedBy>Renata Zanatta Ponsoni</cp:lastModifiedBy>
  <cp:revision>67</cp:revision>
  <dcterms:created xsi:type="dcterms:W3CDTF">2023-06-22T17:15:14Z</dcterms:created>
  <dcterms:modified xsi:type="dcterms:W3CDTF">2024-04-24T12:59:52Z</dcterms:modified>
</cp:coreProperties>
</file>