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1294" r:id="rId2"/>
    <p:sldId id="1275" r:id="rId3"/>
    <p:sldId id="1050" r:id="rId4"/>
    <p:sldId id="1051" r:id="rId5"/>
    <p:sldId id="1052" r:id="rId6"/>
    <p:sldId id="1048" r:id="rId7"/>
    <p:sldId id="1054" r:id="rId8"/>
    <p:sldId id="1327" r:id="rId9"/>
    <p:sldId id="1055" r:id="rId10"/>
    <p:sldId id="1326" r:id="rId11"/>
    <p:sldId id="1056" r:id="rId12"/>
    <p:sldId id="1288" r:id="rId13"/>
    <p:sldId id="1325" r:id="rId14"/>
    <p:sldId id="1324" r:id="rId15"/>
    <p:sldId id="1323" r:id="rId16"/>
    <p:sldId id="1320" r:id="rId17"/>
    <p:sldId id="1321" r:id="rId18"/>
    <p:sldId id="1322" r:id="rId19"/>
    <p:sldId id="1207" r:id="rId20"/>
    <p:sldId id="1317" r:id="rId21"/>
    <p:sldId id="1318" r:id="rId22"/>
    <p:sldId id="1328" r:id="rId23"/>
    <p:sldId id="1222" r:id="rId24"/>
    <p:sldId id="1279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58FBA3-A512-4A31-95AC-A41D5B54557F}">
  <a:tblStyle styleId="{9658FBA3-A512-4A31-95AC-A41D5B54557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7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62" name="Google Shape;1657862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7863" name="Google Shape;1657863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7864" name="Google Shape;1657864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7865" name="Google Shape;1657865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7866" name="Google Shape;1657866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7867" name="Google Shape;1657867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4653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0D2C-B6D4-42FC-A5E7-9000CD41D71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38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657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75" name="Google Shape;165787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876" name="Google Shape;1657876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7877" name="Google Shape;1657877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878" name="Google Shape;1657878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879" name="Google Shape;165787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F86DD1B-AA53-4CBE-A60A-FED0E9AAA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"/>
            <a:ext cx="12192000" cy="685375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05DA2B6-E10A-4553-A8E3-7DDE985A1EED}"/>
              </a:ext>
            </a:extLst>
          </p:cNvPr>
          <p:cNvSpPr txBox="1"/>
          <p:nvPr userDrawn="1"/>
        </p:nvSpPr>
        <p:spPr>
          <a:xfrm>
            <a:off x="2259106" y="1718008"/>
            <a:ext cx="53429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400" spc="267" dirty="0">
                <a:solidFill>
                  <a:srgbClr val="002060"/>
                </a:solidFill>
                <a:latin typeface="DINPro-Regular" panose="02000503030000020004" pitchFamily="50" charset="0"/>
              </a:rPr>
              <a:t>Chamada 01</a:t>
            </a:r>
          </a:p>
          <a:p>
            <a:pPr marL="914377" indent="-914377">
              <a:buFont typeface="Arial" panose="020B0604020202020204" pitchFamily="34" charset="0"/>
              <a:buChar char="•"/>
            </a:pPr>
            <a:endParaRPr lang="pt-BR" sz="3200" spc="267" dirty="0">
              <a:solidFill>
                <a:srgbClr val="002060"/>
              </a:solidFill>
              <a:latin typeface="DINPro-Regular" panose="02000503030000020004" pitchFamily="50" charset="0"/>
            </a:endParaRPr>
          </a:p>
          <a:p>
            <a:r>
              <a:rPr lang="pt-BR" sz="1600" spc="267" dirty="0">
                <a:solidFill>
                  <a:srgbClr val="002060"/>
                </a:solidFill>
                <a:latin typeface="DINPro-Regular" panose="02000503030000020004" pitchFamily="50" charset="0"/>
              </a:rPr>
              <a:t>Texto de apoio texto de apoio texto de apoio de apoio texto de apoio texto de apoio de apoio texto de apoio texto de apoio de apoio texto de</a:t>
            </a:r>
          </a:p>
        </p:txBody>
      </p:sp>
    </p:spTree>
    <p:extLst>
      <p:ext uri="{BB962C8B-B14F-4D97-AF65-F5344CB8AC3E}">
        <p14:creationId xmlns:p14="http://schemas.microsoft.com/office/powerpoint/2010/main" val="356428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esquerd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8000" y="1798320"/>
            <a:ext cx="7782600" cy="42136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400">
                <a:latin typeface="Century Gothic" panose="020B0502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ABAFD-083E-4FC4-B8D6-C5EEB715BA11}" type="datetimeFigureOut">
              <a:rPr lang="pt-BR" smtClean="0"/>
              <a:pPr/>
              <a:t>18/11/2021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50EC-B1CA-473E-91AD-644D9F5AF810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2241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A415-70D2-4EBB-8EF3-9B2DF4FF658D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5DFF-4D5A-4744-983D-DFCEA71542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62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657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87" name="Google Shape;1657887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888" name="Google Shape;1657888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57889" name="Google Shape;165788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890" name="Google Shape;165789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891" name="Google Shape;165789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657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93" name="Google Shape;165789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894" name="Google Shape;165789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7895" name="Google Shape;1657895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7896" name="Google Shape;165789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897" name="Google Shape;165789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898" name="Google Shape;165789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657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900" name="Google Shape;1657900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901" name="Google Shape;1657901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57902" name="Google Shape;1657902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7903" name="Google Shape;1657903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57904" name="Google Shape;1657904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7905" name="Google Shape;165790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906" name="Google Shape;165790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907" name="Google Shape;165790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657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909" name="Google Shape;165790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910" name="Google Shape;165791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911" name="Google Shape;165791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912" name="Google Shape;165791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657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918" name="Google Shape;1657918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919" name="Google Shape;1657919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57920" name="Google Shape;1657920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57921" name="Google Shape;165792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922" name="Google Shape;165792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923" name="Google Shape;165792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657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925" name="Google Shape;165792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926" name="Google Shape;1657926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7927" name="Google Shape;1657927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57928" name="Google Shape;165792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929" name="Google Shape;165792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930" name="Google Shape;165793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657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932" name="Google Shape;165793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933" name="Google Shape;1657933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7934" name="Google Shape;165793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935" name="Google Shape;165793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936" name="Google Shape;165793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657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938" name="Google Shape;1657938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939" name="Google Shape;1657939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7940" name="Google Shape;165794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941" name="Google Shape;165794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942" name="Google Shape;165794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7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69" name="Google Shape;1657869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57870" name="Google Shape;1657870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7871" name="Google Shape;1657871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7872" name="Google Shape;1657872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7873" name="Google Shape;165787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EfT2kN7nb6o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normas.receita.fazenda.gov.br/sijut2consulta/link.action?visao=anotado&amp;idAto=115131" TargetMode="External"/><Relationship Id="rId7" Type="http://schemas.openxmlformats.org/officeDocument/2006/relationships/hyperlink" Target="https://www.gov.br/receitafederal/pt-br/assuntos/orientacao-tributaria/declaracoes-e-demonstrativos/DCTFWeb/notas-orientativas" TargetMode="External"/><Relationship Id="rId2" Type="http://schemas.openxmlformats.org/officeDocument/2006/relationships/hyperlink" Target="https://www.gov.br/receitafederal/pt-br/canais_atendimento/fale-conosco/empresa/dctfweb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gov.br/receitafederal/pt-br/assuntos/orientacao-tributaria/declaracoes-e-demonstrativos/DCTFWeb/perguntas-e-respostas-dctfweb.pdf" TargetMode="External"/><Relationship Id="rId5" Type="http://schemas.openxmlformats.org/officeDocument/2006/relationships/hyperlink" Target="https://www.gov.br/receitafederal/pt-br/assuntos/orientacao-tributaria/declaracoes-e-demonstrativos/DCTFWeb/guia-rapido-da-dctfweb.pdf" TargetMode="External"/><Relationship Id="rId4" Type="http://schemas.openxmlformats.org/officeDocument/2006/relationships/hyperlink" Target="https://www.gov.br/receitafederal/pt-br/assuntos/orientacao-tributaria/declaracoes-e-demonstrativos/DCTFWeb/manual-dctfweb-03-10-18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C1A5CB20-A9B1-43A7-89C9-DB91E3A22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"/>
            <a:ext cx="12192000" cy="685375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397DC66-9940-4A0A-9491-8354C7472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84880">
            <a:off x="6550248" y="-284538"/>
            <a:ext cx="4693661" cy="652404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33A3D62-3E5C-4150-BD17-29E94D8C732E}"/>
              </a:ext>
            </a:extLst>
          </p:cNvPr>
          <p:cNvSpPr txBox="1"/>
          <p:nvPr/>
        </p:nvSpPr>
        <p:spPr>
          <a:xfrm>
            <a:off x="863601" y="2977486"/>
            <a:ext cx="5606081" cy="1118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67"/>
              </a:spcAft>
            </a:pPr>
            <a:r>
              <a:rPr lang="pt-BR" sz="6667" dirty="0" err="1">
                <a:solidFill>
                  <a:schemeClr val="bg1"/>
                </a:solidFill>
                <a:highlight>
                  <a:srgbClr val="8824E6"/>
                </a:highlight>
                <a:latin typeface="DINPro-Black" panose="02000503030000020004" pitchFamily="50" charset="0"/>
              </a:rPr>
              <a:t>DCTFWeb</a:t>
            </a:r>
            <a:endParaRPr lang="pt-BR" sz="6667" dirty="0">
              <a:solidFill>
                <a:schemeClr val="bg1"/>
              </a:solidFill>
              <a:highlight>
                <a:srgbClr val="8824E6"/>
              </a:highlight>
              <a:latin typeface="DINPro-Black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6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DACCC32-F1E8-468E-B997-977F9E32B0F3}"/>
              </a:ext>
            </a:extLst>
          </p:cNvPr>
          <p:cNvSpPr/>
          <p:nvPr/>
        </p:nvSpPr>
        <p:spPr>
          <a:xfrm>
            <a:off x="2408" y="-2032"/>
            <a:ext cx="12189593" cy="6860032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 dirty="0"/>
          </a:p>
        </p:txBody>
      </p:sp>
      <p:sp>
        <p:nvSpPr>
          <p:cNvPr id="5" name="Retângulo 4"/>
          <p:cNvSpPr/>
          <p:nvPr/>
        </p:nvSpPr>
        <p:spPr>
          <a:xfrm>
            <a:off x="583326" y="460395"/>
            <a:ext cx="10521999" cy="136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solidFill>
                  <a:srgbClr val="FC34FC"/>
                </a:solidFill>
                <a:latin typeface="DINPro-Medium" panose="02000503030000020004" pitchFamily="50" charset="0"/>
              </a:rPr>
              <a:t>Como vincular exclusão que o débito já foi objeto de lançamento de ofício pela RFB</a:t>
            </a:r>
          </a:p>
          <a:p>
            <a:pPr marL="342891" indent="-342891" algn="just">
              <a:buFont typeface="Arial" panose="020B0604020202020204" pitchFamily="34" charset="0"/>
              <a:buChar char="•"/>
            </a:pPr>
            <a:endParaRPr lang="pt-BR" sz="1351" dirty="0">
              <a:solidFill>
                <a:srgbClr val="00206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83326" y="3428808"/>
            <a:ext cx="8411065" cy="1793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351" dirty="0">
              <a:hlinkClick r:id="rId2"/>
            </a:endParaRPr>
          </a:p>
          <a:p>
            <a:endParaRPr lang="pt-BR" sz="1351" dirty="0">
              <a:hlinkClick r:id="rId2"/>
            </a:endParaRPr>
          </a:p>
          <a:p>
            <a:endParaRPr lang="pt-BR" sz="1351" dirty="0">
              <a:hlinkClick r:id="rId2"/>
            </a:endParaRPr>
          </a:p>
          <a:p>
            <a:endParaRPr lang="pt-BR" sz="1351" dirty="0">
              <a:hlinkClick r:id="rId2"/>
            </a:endParaRPr>
          </a:p>
          <a:p>
            <a:endParaRPr lang="pt-BR" sz="1351" dirty="0">
              <a:hlinkClick r:id="rId2"/>
            </a:endParaRPr>
          </a:p>
          <a:p>
            <a:endParaRPr lang="pt-BR" sz="1351" dirty="0">
              <a:hlinkClick r:id="rId2"/>
            </a:endParaRPr>
          </a:p>
          <a:p>
            <a:r>
              <a:rPr lang="pt-BR" sz="1600" dirty="0">
                <a:hlinkClick r:id="rId2"/>
              </a:rPr>
              <a:t>https://www.youtube.com/watch?v=EfT2kN7nb6o</a:t>
            </a:r>
            <a:endParaRPr lang="pt-BR" sz="1600" dirty="0"/>
          </a:p>
          <a:p>
            <a:endParaRPr lang="pt-BR" sz="135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3BA5369-BAD0-4E11-8FC0-F8E933991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79" y="1785404"/>
            <a:ext cx="9856716" cy="2673877"/>
          </a:xfrm>
          <a:prstGeom prst="rect">
            <a:avLst/>
          </a:prstGeom>
        </p:spPr>
      </p:pic>
      <p:sp>
        <p:nvSpPr>
          <p:cNvPr id="10" name="Retângulo: Cantos Arredondados 9"/>
          <p:cNvSpPr/>
          <p:nvPr/>
        </p:nvSpPr>
        <p:spPr>
          <a:xfrm>
            <a:off x="7395590" y="3154774"/>
            <a:ext cx="2019319" cy="3897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9" name="Retângulo: Cantos Arredondados 8"/>
          <p:cNvSpPr/>
          <p:nvPr/>
        </p:nvSpPr>
        <p:spPr>
          <a:xfrm>
            <a:off x="4111813" y="3055929"/>
            <a:ext cx="1823412" cy="3897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</p:spTree>
    <p:extLst>
      <p:ext uri="{BB962C8B-B14F-4D97-AF65-F5344CB8AC3E}">
        <p14:creationId xmlns:p14="http://schemas.microsoft.com/office/powerpoint/2010/main" val="314532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5AD988E0-A52F-4A78-8445-39E200CF9E65}"/>
              </a:ext>
            </a:extLst>
          </p:cNvPr>
          <p:cNvSpPr/>
          <p:nvPr/>
        </p:nvSpPr>
        <p:spPr>
          <a:xfrm>
            <a:off x="2408" y="-2032"/>
            <a:ext cx="12189593" cy="6860032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  <p:sp>
        <p:nvSpPr>
          <p:cNvPr id="5" name="Retângulo 4"/>
          <p:cNvSpPr/>
          <p:nvPr/>
        </p:nvSpPr>
        <p:spPr>
          <a:xfrm>
            <a:off x="522515" y="339819"/>
            <a:ext cx="11514587" cy="1515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solidFill>
                  <a:srgbClr val="FC34FC"/>
                </a:solidFill>
                <a:latin typeface="DINPro-Medium" panose="02000503030000020004" pitchFamily="50" charset="0"/>
              </a:rPr>
              <a:t>Como vincular a suspensão referente processos?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50" charset="0"/>
              </a:rPr>
              <a:t>Exceto decisão definitiva 90.</a:t>
            </a:r>
          </a:p>
          <a:p>
            <a:pPr marL="342891" indent="-342891" algn="just">
              <a:buFont typeface="Arial" panose="020B0604020202020204" pitchFamily="34" charset="0"/>
              <a:buChar char="•"/>
            </a:pPr>
            <a:endParaRPr lang="pt-BR" sz="1351" dirty="0">
              <a:solidFill>
                <a:srgbClr val="00206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920" y="1080024"/>
            <a:ext cx="4287693" cy="139059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t="874"/>
          <a:stretch/>
        </p:blipFill>
        <p:spPr>
          <a:xfrm>
            <a:off x="723482" y="2554674"/>
            <a:ext cx="11360132" cy="4150925"/>
          </a:xfrm>
          <a:prstGeom prst="rect">
            <a:avLst/>
          </a:prstGeom>
        </p:spPr>
      </p:pic>
      <p:sp>
        <p:nvSpPr>
          <p:cNvPr id="9" name="Retângulo: Cantos Arredondados 8"/>
          <p:cNvSpPr/>
          <p:nvPr/>
        </p:nvSpPr>
        <p:spPr>
          <a:xfrm>
            <a:off x="7987971" y="1606196"/>
            <a:ext cx="944380" cy="3897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10" name="Retângulo: Cantos Arredondados 9"/>
          <p:cNvSpPr/>
          <p:nvPr/>
        </p:nvSpPr>
        <p:spPr>
          <a:xfrm>
            <a:off x="10021111" y="1996189"/>
            <a:ext cx="1509341" cy="3897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11" name="Retângulo 10"/>
          <p:cNvSpPr/>
          <p:nvPr/>
        </p:nvSpPr>
        <p:spPr>
          <a:xfrm>
            <a:off x="8932351" y="3552671"/>
            <a:ext cx="3151263" cy="209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12" name="Retângulo: Cantos Arredondados 11"/>
          <p:cNvSpPr/>
          <p:nvPr/>
        </p:nvSpPr>
        <p:spPr>
          <a:xfrm>
            <a:off x="9666298" y="4720273"/>
            <a:ext cx="1509341" cy="1790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</p:spTree>
    <p:extLst>
      <p:ext uri="{BB962C8B-B14F-4D97-AF65-F5344CB8AC3E}">
        <p14:creationId xmlns:p14="http://schemas.microsoft.com/office/powerpoint/2010/main" val="798127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0164B0-5A66-42CB-9BE6-698AA395F9C6}"/>
              </a:ext>
            </a:extLst>
          </p:cNvPr>
          <p:cNvSpPr/>
          <p:nvPr/>
        </p:nvSpPr>
        <p:spPr>
          <a:xfrm>
            <a:off x="2408" y="-2032"/>
            <a:ext cx="12189593" cy="6860032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1273" y="678875"/>
            <a:ext cx="10865008" cy="5135772"/>
          </a:xfrm>
        </p:spPr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r>
              <a:rPr lang="pt-BR" sz="3200" dirty="0">
                <a:solidFill>
                  <a:srgbClr val="FC34FC"/>
                </a:solidFill>
                <a:latin typeface="DINPro-Medium" panose="02000503030000020004" pitchFamily="50" charset="0"/>
              </a:rPr>
              <a:t>Abater </a:t>
            </a:r>
            <a:r>
              <a:rPr lang="pt-BR" sz="3200" dirty="0" err="1">
                <a:solidFill>
                  <a:srgbClr val="FC34FC"/>
                </a:solidFill>
                <a:latin typeface="DINPro-Medium" panose="02000503030000020004" pitchFamily="50" charset="0"/>
              </a:rPr>
              <a:t>Dcomp</a:t>
            </a:r>
            <a:r>
              <a:rPr lang="pt-BR" sz="3200" dirty="0">
                <a:solidFill>
                  <a:srgbClr val="FC34FC"/>
                </a:solidFill>
                <a:latin typeface="DINPro-Medium" panose="02000503030000020004" pitchFamily="50" charset="0"/>
              </a:rPr>
              <a:t> – nesta função você consegue importar créditos oriundos da PER/DCOMP Web</a:t>
            </a:r>
          </a:p>
          <a:p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Exemplos: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Saldo de créditos de compensações de retenções de NF de meses anteriores.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Contribuição Previdenciária paga a maior </a:t>
            </a:r>
            <a:r>
              <a:rPr lang="pt-BR" sz="3200" dirty="0" err="1">
                <a:solidFill>
                  <a:schemeClr val="bg1"/>
                </a:solidFill>
                <a:latin typeface="DINPro-Medium" panose="02000503030000020004" pitchFamily="50" charset="0"/>
              </a:rPr>
              <a:t>anter</a:t>
            </a: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.</a:t>
            </a:r>
          </a:p>
          <a:p>
            <a:endParaRPr lang="pt-BR" sz="3200" dirty="0">
              <a:solidFill>
                <a:srgbClr val="FC34FC"/>
              </a:solidFill>
              <a:latin typeface="DINPro-Medium" panose="02000503030000020004" pitchFamily="50" charset="0"/>
            </a:endParaRPr>
          </a:p>
          <a:p>
            <a:endParaRPr lang="pt-BR" sz="3200" dirty="0">
              <a:solidFill>
                <a:schemeClr val="bg1"/>
              </a:solidFill>
              <a:latin typeface="DINPro-Medium" panose="02000503030000020004" pitchFamily="50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1028672-7D8E-4B1F-8F85-8CA841A79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4294328"/>
            <a:ext cx="9542584" cy="1654297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FAB27BA-CDCE-4D26-991B-8979AD76111E}"/>
              </a:ext>
            </a:extLst>
          </p:cNvPr>
          <p:cNvSpPr/>
          <p:nvPr/>
        </p:nvSpPr>
        <p:spPr>
          <a:xfrm>
            <a:off x="5447817" y="5108294"/>
            <a:ext cx="2469267" cy="7063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</p:spTree>
    <p:extLst>
      <p:ext uri="{BB962C8B-B14F-4D97-AF65-F5344CB8AC3E}">
        <p14:creationId xmlns:p14="http://schemas.microsoft.com/office/powerpoint/2010/main" val="61258647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0164B0-5A66-42CB-9BE6-698AA395F9C6}"/>
              </a:ext>
            </a:extLst>
          </p:cNvPr>
          <p:cNvSpPr/>
          <p:nvPr/>
        </p:nvSpPr>
        <p:spPr>
          <a:xfrm>
            <a:off x="2408" y="-2032"/>
            <a:ext cx="12189593" cy="6860032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1273" y="678875"/>
            <a:ext cx="10865008" cy="5135772"/>
          </a:xfrm>
        </p:spPr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r>
              <a:rPr lang="pt-BR" sz="3200" dirty="0">
                <a:solidFill>
                  <a:srgbClr val="FC34FC"/>
                </a:solidFill>
                <a:latin typeface="DINPro-Medium" panose="02000503030000020004" pitchFamily="50" charset="0"/>
              </a:rPr>
              <a:t>Nos casos de retificação você pode 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50" charset="0"/>
              </a:rPr>
              <a:t>abater pagamentos anteriores</a:t>
            </a:r>
            <a:r>
              <a:rPr lang="pt-BR" sz="3200" dirty="0">
                <a:solidFill>
                  <a:srgbClr val="FC34FC"/>
                </a:solidFill>
                <a:latin typeface="DINPro-Medium" panose="02000503030000020004" pitchFamily="50" charset="0"/>
              </a:rPr>
              <a:t> e gerar DARF complementar</a:t>
            </a:r>
          </a:p>
          <a:p>
            <a:endParaRPr lang="pt-BR" sz="3200" dirty="0">
              <a:solidFill>
                <a:schemeClr val="bg1"/>
              </a:solidFill>
              <a:latin typeface="DINPro-Medium" panose="02000503030000020004" pitchFamily="50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1028672-7D8E-4B1F-8F85-8CA841A79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91" y="2164076"/>
            <a:ext cx="9542584" cy="1654297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20834F80-8D2C-4F01-A288-8172473D82F1}"/>
              </a:ext>
            </a:extLst>
          </p:cNvPr>
          <p:cNvSpPr/>
          <p:nvPr/>
        </p:nvSpPr>
        <p:spPr>
          <a:xfrm>
            <a:off x="1342663" y="2916820"/>
            <a:ext cx="4027991" cy="7562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</p:spTree>
    <p:extLst>
      <p:ext uri="{BB962C8B-B14F-4D97-AF65-F5344CB8AC3E}">
        <p14:creationId xmlns:p14="http://schemas.microsoft.com/office/powerpoint/2010/main" val="290087030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0164B0-5A66-42CB-9BE6-698AA395F9C6}"/>
              </a:ext>
            </a:extLst>
          </p:cNvPr>
          <p:cNvSpPr/>
          <p:nvPr/>
        </p:nvSpPr>
        <p:spPr>
          <a:xfrm>
            <a:off x="2408" y="-2032"/>
            <a:ext cx="12189593" cy="6860032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1273" y="678875"/>
            <a:ext cx="10865008" cy="5135772"/>
          </a:xfrm>
        </p:spPr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r>
              <a:rPr lang="pt-BR" sz="3200" dirty="0">
                <a:solidFill>
                  <a:srgbClr val="FC34FC"/>
                </a:solidFill>
                <a:latin typeface="DINPro-Medium" panose="02000503030000020004" pitchFamily="50" charset="0"/>
              </a:rPr>
              <a:t>Empresa vai recolher somente segurados?</a:t>
            </a:r>
          </a:p>
          <a:p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Transmita a </a:t>
            </a:r>
            <a:r>
              <a:rPr lang="pt-BR" sz="3200" dirty="0" err="1">
                <a:solidFill>
                  <a:schemeClr val="bg1"/>
                </a:solidFill>
                <a:latin typeface="DINPro-Medium" panose="02000503030000020004" pitchFamily="50" charset="0"/>
              </a:rPr>
              <a:t>DCTFWeb</a:t>
            </a: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 para habilitar a função editar DARF.</a:t>
            </a:r>
          </a:p>
          <a:p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DARF parcial como fazer, clique em Editar DARF.</a:t>
            </a:r>
          </a:p>
          <a:p>
            <a:endParaRPr lang="pt-BR" sz="3200" dirty="0">
              <a:solidFill>
                <a:schemeClr val="bg1"/>
              </a:solidFill>
              <a:latin typeface="DINPro-Medium" panose="02000503030000020004" pitchFamily="50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1028672-7D8E-4B1F-8F85-8CA841A79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67" y="3101921"/>
            <a:ext cx="9542584" cy="1654297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B59EC7BC-857D-4E14-A48D-C02E3E8BE98D}"/>
              </a:ext>
            </a:extLst>
          </p:cNvPr>
          <p:cNvSpPr/>
          <p:nvPr/>
        </p:nvSpPr>
        <p:spPr>
          <a:xfrm>
            <a:off x="8735029" y="3101920"/>
            <a:ext cx="1679023" cy="60197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</p:spTree>
    <p:extLst>
      <p:ext uri="{BB962C8B-B14F-4D97-AF65-F5344CB8AC3E}">
        <p14:creationId xmlns:p14="http://schemas.microsoft.com/office/powerpoint/2010/main" val="59933502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0164B0-5A66-42CB-9BE6-698AA395F9C6}"/>
              </a:ext>
            </a:extLst>
          </p:cNvPr>
          <p:cNvSpPr/>
          <p:nvPr/>
        </p:nvSpPr>
        <p:spPr>
          <a:xfrm>
            <a:off x="2408" y="-2032"/>
            <a:ext cx="12189593" cy="6860032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1273" y="678875"/>
            <a:ext cx="10865008" cy="5135772"/>
          </a:xfrm>
        </p:spPr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just"/>
            <a:r>
              <a:rPr lang="pt-BR" sz="3200" dirty="0">
                <a:solidFill>
                  <a:srgbClr val="FC34FC"/>
                </a:solidFill>
                <a:latin typeface="DINPro-Medium" panose="02000503030000020004" pitchFamily="50" charset="0"/>
              </a:rPr>
              <a:t>É possível utilizar a sobra de salário-família e salário-maternidade para compensar débitos de meses posteriores?</a:t>
            </a:r>
          </a:p>
          <a:p>
            <a:pPr algn="just"/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Não. Os créditos de salário-família e salário-maternidade serão objeto de dedução/aproveitamento na </a:t>
            </a:r>
            <a:r>
              <a:rPr lang="pt-BR" sz="3200" dirty="0" err="1">
                <a:solidFill>
                  <a:schemeClr val="bg1"/>
                </a:solidFill>
                <a:latin typeface="DINPro-Medium" panose="02000503030000020004" pitchFamily="50" charset="0"/>
              </a:rPr>
              <a:t>DCTFWeb</a:t>
            </a: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 do período a que se referem. </a:t>
            </a:r>
          </a:p>
          <a:p>
            <a:pPr algn="just"/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Caso sobre saldo, o mesmo não pode ser objeto de compensação nos meses seguintes. </a:t>
            </a:r>
          </a:p>
          <a:p>
            <a:pPr algn="just"/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O contribuinte poderá fazer o </a:t>
            </a:r>
            <a:r>
              <a:rPr lang="pt-BR" sz="3200" dirty="0">
                <a:solidFill>
                  <a:srgbClr val="FC34FC"/>
                </a:solidFill>
                <a:latin typeface="DINPro-Medium" panose="02000503030000020004" pitchFamily="50" charset="0"/>
              </a:rPr>
              <a:t>pedido de reembolso utilizando PER/DCOMP WEB</a:t>
            </a: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8663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0164B0-5A66-42CB-9BE6-698AA395F9C6}"/>
              </a:ext>
            </a:extLst>
          </p:cNvPr>
          <p:cNvSpPr/>
          <p:nvPr/>
        </p:nvSpPr>
        <p:spPr>
          <a:xfrm>
            <a:off x="2408" y="-2032"/>
            <a:ext cx="12189593" cy="6860032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1273" y="678875"/>
            <a:ext cx="10865008" cy="5135772"/>
          </a:xfrm>
        </p:spPr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just"/>
            <a:r>
              <a:rPr lang="pt-BR" sz="3200" dirty="0" err="1">
                <a:solidFill>
                  <a:srgbClr val="FC34FC"/>
                </a:solidFill>
                <a:latin typeface="DINPro-Medium" panose="02000503030000020004" pitchFamily="50" charset="0"/>
              </a:rPr>
              <a:t>DCTFWeb</a:t>
            </a:r>
            <a:r>
              <a:rPr lang="pt-BR" sz="3200" dirty="0">
                <a:solidFill>
                  <a:srgbClr val="FC34FC"/>
                </a:solidFill>
                <a:latin typeface="DINPro-Medium" panose="02000503030000020004" pitchFamily="50" charset="0"/>
              </a:rPr>
              <a:t> Sem Movimento</a:t>
            </a:r>
          </a:p>
          <a:p>
            <a:pPr algn="just"/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 </a:t>
            </a:r>
          </a:p>
          <a:p>
            <a:pPr algn="just"/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Após a transmissão do eSocial (S-1299) ou da EFD-</a:t>
            </a:r>
            <a:r>
              <a:rPr lang="pt-BR" sz="3200" dirty="0" err="1">
                <a:solidFill>
                  <a:schemeClr val="bg1"/>
                </a:solidFill>
                <a:latin typeface="DINPro-Medium" panose="02000503030000020004" pitchFamily="50" charset="0"/>
              </a:rPr>
              <a:t>Reinf</a:t>
            </a: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 (R-2099) sem movimento, irá gerar automaticamente a </a:t>
            </a:r>
            <a:r>
              <a:rPr lang="pt-BR" sz="3200" dirty="0" err="1">
                <a:solidFill>
                  <a:schemeClr val="bg1"/>
                </a:solidFill>
                <a:latin typeface="DINPro-Medium" panose="02000503030000020004" pitchFamily="50" charset="0"/>
              </a:rPr>
              <a:t>DCTFWeb</a:t>
            </a: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 sem movimento, disponibilizada no portal </a:t>
            </a:r>
            <a:r>
              <a:rPr lang="pt-BR" sz="3200" dirty="0" err="1">
                <a:solidFill>
                  <a:schemeClr val="bg1"/>
                </a:solidFill>
                <a:latin typeface="DINPro-Medium" panose="02000503030000020004" pitchFamily="50" charset="0"/>
              </a:rPr>
              <a:t>e-CAC</a:t>
            </a: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, que ficará na situação "em andamento" para fazer a transmissão.</a:t>
            </a:r>
          </a:p>
          <a:p>
            <a:pPr algn="just"/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 </a:t>
            </a:r>
          </a:p>
          <a:p>
            <a:pPr algn="just"/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281060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0164B0-5A66-42CB-9BE6-698AA395F9C6}"/>
              </a:ext>
            </a:extLst>
          </p:cNvPr>
          <p:cNvSpPr/>
          <p:nvPr/>
        </p:nvSpPr>
        <p:spPr>
          <a:xfrm>
            <a:off x="2408" y="-2032"/>
            <a:ext cx="12189593" cy="6860032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1273" y="678875"/>
            <a:ext cx="10865008" cy="5135772"/>
          </a:xfrm>
        </p:spPr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just"/>
            <a:r>
              <a:rPr lang="pt-BR" sz="3200" dirty="0" err="1">
                <a:solidFill>
                  <a:srgbClr val="FC34FC"/>
                </a:solidFill>
                <a:latin typeface="DINPro-Medium" panose="02000503030000020004" pitchFamily="50" charset="0"/>
              </a:rPr>
              <a:t>DCTFWeb</a:t>
            </a:r>
            <a:r>
              <a:rPr lang="pt-BR" sz="3200" dirty="0">
                <a:solidFill>
                  <a:srgbClr val="FC34FC"/>
                </a:solidFill>
                <a:latin typeface="DINPro-Medium" panose="02000503030000020004" pitchFamily="50" charset="0"/>
              </a:rPr>
              <a:t> Sem Movimento</a:t>
            </a:r>
          </a:p>
          <a:p>
            <a:pPr algn="just"/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 </a:t>
            </a:r>
          </a:p>
          <a:p>
            <a:pPr algn="just"/>
            <a:r>
              <a:rPr lang="pt-BR" sz="3200" dirty="0" err="1">
                <a:solidFill>
                  <a:schemeClr val="bg1"/>
                </a:solidFill>
                <a:latin typeface="DINPro-Medium" panose="02000503030000020004" pitchFamily="50" charset="0"/>
              </a:rPr>
              <a:t>DCTFWeb</a:t>
            </a: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 sem movimento, deve enviar todo mês?</a:t>
            </a:r>
          </a:p>
          <a:p>
            <a:pPr algn="just"/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Não. A </a:t>
            </a:r>
            <a:r>
              <a:rPr lang="pt-BR" sz="3200" dirty="0" err="1">
                <a:solidFill>
                  <a:schemeClr val="bg1"/>
                </a:solidFill>
                <a:latin typeface="DINPro-Medium" panose="02000503030000020004" pitchFamily="50" charset="0"/>
              </a:rPr>
              <a:t>DCTFWeb</a:t>
            </a: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 sem movimento deve ser enviada no início da obrigatoriedade e depois em janeiro de cada ano. </a:t>
            </a:r>
          </a:p>
          <a:p>
            <a:pPr algn="just"/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5267791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0164B0-5A66-42CB-9BE6-698AA395F9C6}"/>
              </a:ext>
            </a:extLst>
          </p:cNvPr>
          <p:cNvSpPr/>
          <p:nvPr/>
        </p:nvSpPr>
        <p:spPr>
          <a:xfrm>
            <a:off x="2408" y="-2032"/>
            <a:ext cx="12189593" cy="6860032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1273" y="678875"/>
            <a:ext cx="10865008" cy="5135772"/>
          </a:xfrm>
        </p:spPr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just"/>
            <a:r>
              <a:rPr lang="pt-BR" sz="3200" dirty="0" err="1">
                <a:solidFill>
                  <a:srgbClr val="FC34FC"/>
                </a:solidFill>
                <a:latin typeface="DINPro-Medium" panose="02000503030000020004" pitchFamily="50" charset="0"/>
              </a:rPr>
              <a:t>DCTFWeb</a:t>
            </a:r>
            <a:r>
              <a:rPr lang="pt-BR" sz="3200" dirty="0">
                <a:solidFill>
                  <a:srgbClr val="FC34FC"/>
                </a:solidFill>
                <a:latin typeface="DINPro-Medium" panose="02000503030000020004" pitchFamily="50" charset="0"/>
              </a:rPr>
              <a:t> Sem Movimento</a:t>
            </a:r>
          </a:p>
          <a:p>
            <a:pPr algn="just"/>
            <a:endParaRPr lang="pt-BR" sz="3200" dirty="0">
              <a:solidFill>
                <a:schemeClr val="bg1"/>
              </a:solidFill>
              <a:latin typeface="DINPro-Medium" panose="02000503030000020004" pitchFamily="50" charset="0"/>
            </a:endParaRPr>
          </a:p>
          <a:p>
            <a:pPr algn="just"/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Para as empresas que tem informação de eSocial, mas não tem dados para entrega da EFD-</a:t>
            </a:r>
            <a:r>
              <a:rPr lang="pt-BR" sz="3200" dirty="0" err="1">
                <a:solidFill>
                  <a:schemeClr val="bg1"/>
                </a:solidFill>
                <a:latin typeface="DINPro-Medium" panose="02000503030000020004" pitchFamily="50" charset="0"/>
              </a:rPr>
              <a:t>Reinf</a:t>
            </a: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, como fica a </a:t>
            </a:r>
            <a:r>
              <a:rPr lang="pt-BR" sz="3200" dirty="0" err="1">
                <a:solidFill>
                  <a:schemeClr val="bg1"/>
                </a:solidFill>
                <a:latin typeface="DINPro-Medium" panose="02000503030000020004" pitchFamily="50" charset="0"/>
              </a:rPr>
              <a:t>DCTFWeb</a:t>
            </a: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?</a:t>
            </a:r>
          </a:p>
          <a:p>
            <a:pPr algn="just"/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Nesse caso, a </a:t>
            </a:r>
            <a:r>
              <a:rPr lang="pt-BR" sz="3200" dirty="0" err="1">
                <a:solidFill>
                  <a:schemeClr val="bg1"/>
                </a:solidFill>
                <a:latin typeface="DINPro-Medium" panose="02000503030000020004" pitchFamily="50" charset="0"/>
              </a:rPr>
              <a:t>DCTFWeb</a:t>
            </a: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 será gerada somente com as informações do eSocial, não necessitando da EFD </a:t>
            </a:r>
            <a:r>
              <a:rPr lang="pt-BR" sz="3200" dirty="0" err="1">
                <a:solidFill>
                  <a:schemeClr val="bg1"/>
                </a:solidFill>
                <a:latin typeface="DINPro-Medium" panose="02000503030000020004" pitchFamily="50" charset="0"/>
              </a:rPr>
              <a:t>Reinf</a:t>
            </a: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97422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C1A5CB20-A9B1-43A7-89C9-DB91E3A22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"/>
            <a:ext cx="12192000" cy="685375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397DC66-9940-4A0A-9491-8354C7472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84880">
            <a:off x="6550248" y="-284538"/>
            <a:ext cx="4693661" cy="652404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33A3D62-3E5C-4150-BD17-29E94D8C732E}"/>
              </a:ext>
            </a:extLst>
          </p:cNvPr>
          <p:cNvSpPr txBox="1"/>
          <p:nvPr/>
        </p:nvSpPr>
        <p:spPr>
          <a:xfrm>
            <a:off x="863601" y="2977486"/>
            <a:ext cx="7313961" cy="3170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67"/>
              </a:spcAft>
            </a:pPr>
            <a:r>
              <a:rPr lang="pt-BR" sz="6667" dirty="0">
                <a:solidFill>
                  <a:schemeClr val="bg1"/>
                </a:solidFill>
                <a:highlight>
                  <a:srgbClr val="8824E6"/>
                </a:highlight>
                <a:latin typeface="DINPro-Black" panose="02000503030000020004" pitchFamily="50" charset="0"/>
              </a:rPr>
              <a:t>Dicas e responsabilidades</a:t>
            </a:r>
          </a:p>
        </p:txBody>
      </p:sp>
    </p:spTree>
    <p:extLst>
      <p:ext uri="{BB962C8B-B14F-4D97-AF65-F5344CB8AC3E}">
        <p14:creationId xmlns:p14="http://schemas.microsoft.com/office/powerpoint/2010/main" val="239750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2AD4BAB-09EA-44E8-8366-736B14D2F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852"/>
            <a:ext cx="12192000" cy="685375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2726E7D-D417-4934-B85F-B2824EFD2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50" y="1549400"/>
            <a:ext cx="91313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7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0164B0-5A66-42CB-9BE6-698AA395F9C6}"/>
              </a:ext>
            </a:extLst>
          </p:cNvPr>
          <p:cNvSpPr/>
          <p:nvPr/>
        </p:nvSpPr>
        <p:spPr>
          <a:xfrm>
            <a:off x="2408" y="-2032"/>
            <a:ext cx="12189593" cy="6860032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1273" y="678875"/>
            <a:ext cx="10865008" cy="5752071"/>
          </a:xfrm>
        </p:spPr>
        <p:txBody>
          <a:bodyPr spcFirstLastPara="1" vert="horz" wrap="square" lIns="91440" tIns="45720" rIns="91440" bIns="45720" rtlCol="0" anchor="t" anchorCtr="0">
            <a:norm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Mesmo tendo o PRPF optado pelo recolhimento da contribuição sobre a folha de pagamento.</a:t>
            </a:r>
          </a:p>
          <a:p>
            <a:r>
              <a:rPr lang="pt-BR" sz="3200" b="1" dirty="0">
                <a:solidFill>
                  <a:schemeClr val="bg1"/>
                </a:solidFill>
              </a:rPr>
              <a:t>A contribuição devida ao SENAR continua sendo recolhida sobre a comercialização de sua produção</a:t>
            </a:r>
            <a:r>
              <a:rPr lang="pt-BR" sz="3200" dirty="0">
                <a:solidFill>
                  <a:schemeClr val="bg1"/>
                </a:solidFill>
              </a:rPr>
              <a:t>. </a:t>
            </a:r>
          </a:p>
          <a:p>
            <a:endParaRPr lang="pt-BR" sz="3200" dirty="0">
              <a:solidFill>
                <a:schemeClr val="bg1"/>
              </a:solidFill>
            </a:endParaRPr>
          </a:p>
          <a:p>
            <a:pPr algn="ctr"/>
            <a:r>
              <a:rPr lang="pt-BR" sz="3200" b="1" dirty="0">
                <a:solidFill>
                  <a:srgbClr val="FC34FC"/>
                </a:solidFill>
              </a:rPr>
              <a:t>Este recolhimento não é feito pelo eSocial/</a:t>
            </a:r>
            <a:r>
              <a:rPr lang="pt-BR" sz="3200" b="1" dirty="0" err="1">
                <a:solidFill>
                  <a:srgbClr val="FC34FC"/>
                </a:solidFill>
              </a:rPr>
              <a:t>DCTFWeb</a:t>
            </a:r>
            <a:r>
              <a:rPr lang="pt-BR" sz="3200" b="1" dirty="0">
                <a:solidFill>
                  <a:srgbClr val="FC34FC"/>
                </a:solidFill>
              </a:rPr>
              <a:t>. Ver ADE RFB </a:t>
            </a:r>
            <a:r>
              <a:rPr lang="pt-BR" sz="3200" b="1" dirty="0" err="1">
                <a:solidFill>
                  <a:srgbClr val="FC34FC"/>
                </a:solidFill>
              </a:rPr>
              <a:t>Codac</a:t>
            </a:r>
            <a:r>
              <a:rPr lang="pt-BR" sz="3200" b="1" dirty="0">
                <a:solidFill>
                  <a:srgbClr val="FC34FC"/>
                </a:solidFill>
              </a:rPr>
              <a:t> nº 0001/2019.</a:t>
            </a:r>
          </a:p>
        </p:txBody>
      </p:sp>
    </p:spTree>
    <p:extLst>
      <p:ext uri="{BB962C8B-B14F-4D97-AF65-F5344CB8AC3E}">
        <p14:creationId xmlns:p14="http://schemas.microsoft.com/office/powerpoint/2010/main" val="44561209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0164B0-5A66-42CB-9BE6-698AA395F9C6}"/>
              </a:ext>
            </a:extLst>
          </p:cNvPr>
          <p:cNvSpPr/>
          <p:nvPr/>
        </p:nvSpPr>
        <p:spPr>
          <a:xfrm>
            <a:off x="2408" y="-2032"/>
            <a:ext cx="12189593" cy="6860032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1273" y="678875"/>
            <a:ext cx="10865008" cy="5752071"/>
          </a:xfrm>
        </p:spPr>
        <p:txBody>
          <a:bodyPr spcFirstLastPara="1"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Não podemos esquecer que agora tudo estará mais claro e transparente e temos regras de validação e uma legislação a seguir.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endParaRPr lang="pt-BR" sz="3200" dirty="0">
              <a:solidFill>
                <a:schemeClr val="bg1"/>
              </a:solidFill>
              <a:latin typeface="DINPro-Medium" panose="02000503030000020004" pitchFamily="50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O empregador deve ter claro sobre os riscos e a responsabilidade das informações.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endParaRPr lang="pt-BR" sz="3200" dirty="0">
              <a:solidFill>
                <a:schemeClr val="bg1"/>
              </a:solidFill>
              <a:latin typeface="DINPro-Medium" panose="02000503030000020004" pitchFamily="50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Se necessário busque uma orientação com o setor jurídico de sua empresa.</a:t>
            </a:r>
          </a:p>
        </p:txBody>
      </p:sp>
    </p:spTree>
    <p:extLst>
      <p:ext uri="{BB962C8B-B14F-4D97-AF65-F5344CB8AC3E}">
        <p14:creationId xmlns:p14="http://schemas.microsoft.com/office/powerpoint/2010/main" val="225593767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0164B0-5A66-42CB-9BE6-698AA395F9C6}"/>
              </a:ext>
            </a:extLst>
          </p:cNvPr>
          <p:cNvSpPr/>
          <p:nvPr/>
        </p:nvSpPr>
        <p:spPr>
          <a:xfrm>
            <a:off x="2408" y="-2032"/>
            <a:ext cx="12189593" cy="6860032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1273" y="678875"/>
            <a:ext cx="10865008" cy="5752071"/>
          </a:xfrm>
        </p:spPr>
        <p:txBody>
          <a:bodyPr spcFirstLastPara="1"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endParaRPr lang="pt-BR" sz="3200" dirty="0">
              <a:solidFill>
                <a:schemeClr val="bg1"/>
              </a:solidFill>
              <a:latin typeface="DINPro-Medium" panose="02000503030000020004" pitchFamily="50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Dúvidas </a:t>
            </a:r>
            <a:r>
              <a:rPr lang="pt-BR" sz="3200" dirty="0" err="1">
                <a:solidFill>
                  <a:schemeClr val="bg1"/>
                </a:solidFill>
                <a:latin typeface="DINPro-Medium" panose="02000503030000020004" pitchFamily="50" charset="0"/>
              </a:rPr>
              <a:t>DCTFWeb</a:t>
            </a: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 consulte </a:t>
            </a: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  <a:hlinkClick r:id="rId2"/>
              </a:rPr>
              <a:t>aqui</a:t>
            </a:r>
            <a:endParaRPr lang="pt-BR" sz="3200" dirty="0">
              <a:solidFill>
                <a:schemeClr val="bg1"/>
              </a:solidFill>
              <a:latin typeface="DINPro-Medium" panose="02000503030000020004" pitchFamily="50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endParaRPr lang="pt-BR" sz="3200" dirty="0">
              <a:solidFill>
                <a:schemeClr val="bg1"/>
              </a:solidFill>
              <a:latin typeface="DINPro-Medium" panose="02000503030000020004" pitchFamily="50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endParaRPr lang="pt-BR" sz="3200" dirty="0">
              <a:solidFill>
                <a:schemeClr val="bg1"/>
              </a:solidFill>
              <a:latin typeface="DINPro-Medium" panose="02000503030000020004" pitchFamily="50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endParaRPr lang="pt-BR" sz="3200" dirty="0">
              <a:solidFill>
                <a:schemeClr val="bg1"/>
              </a:solidFill>
              <a:latin typeface="DINPro-Medium" panose="02000503030000020004" pitchFamily="50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endParaRPr lang="pt-BR" sz="3200" dirty="0">
              <a:solidFill>
                <a:schemeClr val="bg1"/>
              </a:solidFill>
              <a:latin typeface="DINPro-Medium" panose="02000503030000020004" pitchFamily="50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CAD4A22-D910-4D8C-BE54-54A85D61A6EA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51950"/>
          <a:ext cx="10515600" cy="4348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530794555"/>
                    </a:ext>
                  </a:extLst>
                </a:gridCol>
              </a:tblGrid>
              <a:tr h="85149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700" dirty="0">
                          <a:effectLst/>
                        </a:rPr>
                        <a:t> </a:t>
                      </a:r>
                      <a:r>
                        <a:rPr lang="pt-BR" sz="2700" dirty="0">
                          <a:effectLst/>
                          <a:hlinkClick r:id="rId3"/>
                        </a:rPr>
                        <a:t>Instrução Normativa RFB nº 2.005, de 29 de janeiro de 2021</a:t>
                      </a:r>
                      <a:r>
                        <a:rPr lang="pt-BR" sz="2700" dirty="0">
                          <a:effectLst/>
                        </a:rPr>
                        <a:t>.</a:t>
                      </a:r>
                      <a:endParaRPr lang="pt-BR" sz="2700" dirty="0">
                        <a:solidFill>
                          <a:srgbClr val="0000FF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200" marR="203200" marT="152400" marB="152400"/>
                </a:tc>
                <a:extLst>
                  <a:ext uri="{0D108BD9-81ED-4DB2-BD59-A6C34878D82A}">
                    <a16:rowId xmlns:a16="http://schemas.microsoft.com/office/drawing/2014/main" val="934345749"/>
                  </a:ext>
                </a:extLst>
              </a:tr>
              <a:tr h="87421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700">
                          <a:effectLst/>
                        </a:rPr>
                        <a:t> </a:t>
                      </a:r>
                      <a:r>
                        <a:rPr lang="pt-BR" sz="2700">
                          <a:effectLst/>
                          <a:hlinkClick r:id="rId4"/>
                        </a:rPr>
                        <a:t>Manual de Orientação da DCTFWeb</a:t>
                      </a:r>
                      <a:endParaRPr lang="pt-BR" sz="2700">
                        <a:solidFill>
                          <a:srgbClr val="0000FF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200" marR="203200" marT="152400" marB="152400"/>
                </a:tc>
                <a:extLst>
                  <a:ext uri="{0D108BD9-81ED-4DB2-BD59-A6C34878D82A}">
                    <a16:rowId xmlns:a16="http://schemas.microsoft.com/office/drawing/2014/main" val="1035016376"/>
                  </a:ext>
                </a:extLst>
              </a:tr>
              <a:tr h="87421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700">
                          <a:effectLst/>
                        </a:rPr>
                        <a:t> </a:t>
                      </a:r>
                      <a:r>
                        <a:rPr lang="pt-BR" sz="2700">
                          <a:effectLst/>
                          <a:hlinkClick r:id="rId5"/>
                        </a:rPr>
                        <a:t>Guia Rápido da DCTFWeb</a:t>
                      </a:r>
                      <a:endParaRPr lang="pt-BR" sz="2700">
                        <a:solidFill>
                          <a:srgbClr val="0000FF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200" marR="203200" marT="152400" marB="152400"/>
                </a:tc>
                <a:extLst>
                  <a:ext uri="{0D108BD9-81ED-4DB2-BD59-A6C34878D82A}">
                    <a16:rowId xmlns:a16="http://schemas.microsoft.com/office/drawing/2014/main" val="2737999753"/>
                  </a:ext>
                </a:extLst>
              </a:tr>
              <a:tr h="87421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700">
                          <a:effectLst/>
                        </a:rPr>
                        <a:t> </a:t>
                      </a:r>
                      <a:r>
                        <a:rPr lang="pt-BR" sz="2700">
                          <a:effectLst/>
                          <a:hlinkClick r:id="rId6"/>
                        </a:rPr>
                        <a:t>Perguntas e Respostas da DCTFWeb</a:t>
                      </a:r>
                      <a:endParaRPr lang="pt-BR" sz="2700">
                        <a:solidFill>
                          <a:srgbClr val="0000FF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200" marR="203200" marT="152400" marB="152400"/>
                </a:tc>
                <a:extLst>
                  <a:ext uri="{0D108BD9-81ED-4DB2-BD59-A6C34878D82A}">
                    <a16:rowId xmlns:a16="http://schemas.microsoft.com/office/drawing/2014/main" val="3313396108"/>
                  </a:ext>
                </a:extLst>
              </a:tr>
              <a:tr h="87421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700" dirty="0">
                          <a:effectLst/>
                        </a:rPr>
                        <a:t> </a:t>
                      </a:r>
                      <a:r>
                        <a:rPr lang="pt-BR" sz="2700" dirty="0">
                          <a:effectLst/>
                          <a:hlinkClick r:id="rId7"/>
                        </a:rPr>
                        <a:t>Notas Orientativas</a:t>
                      </a:r>
                      <a:endParaRPr lang="pt-BR" sz="2700" dirty="0">
                        <a:solidFill>
                          <a:srgbClr val="0000FF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200" marR="203200" marT="152400" marB="152400"/>
                </a:tc>
                <a:extLst>
                  <a:ext uri="{0D108BD9-81ED-4DB2-BD59-A6C34878D82A}">
                    <a16:rowId xmlns:a16="http://schemas.microsoft.com/office/drawing/2014/main" val="1541266941"/>
                  </a:ext>
                </a:extLst>
              </a:tr>
            </a:tbl>
          </a:graphicData>
        </a:graphic>
      </p:graphicFrame>
      <p:pic>
        <p:nvPicPr>
          <p:cNvPr id="1039" name="Imagem 38" descr="FiguraMarcador">
            <a:extLst>
              <a:ext uri="{FF2B5EF4-FFF2-40B4-BE49-F238E27FC236}">
                <a16:creationId xmlns:a16="http://schemas.microsoft.com/office/drawing/2014/main" id="{21913249-5912-4D18-81BF-E9064A4EE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635251"/>
            <a:ext cx="139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Imagem 37" descr="FiguraMarcador">
            <a:extLst>
              <a:ext uri="{FF2B5EF4-FFF2-40B4-BE49-F238E27FC236}">
                <a16:creationId xmlns:a16="http://schemas.microsoft.com/office/drawing/2014/main" id="{5DE674F9-C2FA-4CE2-822F-803BC648E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635251"/>
            <a:ext cx="139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Imagem 36" descr="FiguraMarcador">
            <a:extLst>
              <a:ext uri="{FF2B5EF4-FFF2-40B4-BE49-F238E27FC236}">
                <a16:creationId xmlns:a16="http://schemas.microsoft.com/office/drawing/2014/main" id="{A47C120B-3120-4D4F-997C-1E66A4DE2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635251"/>
            <a:ext cx="139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Imagem 35" descr="FiguraMarcador">
            <a:extLst>
              <a:ext uri="{FF2B5EF4-FFF2-40B4-BE49-F238E27FC236}">
                <a16:creationId xmlns:a16="http://schemas.microsoft.com/office/drawing/2014/main" id="{7A7167D3-B798-45E9-AF43-249BA3E4D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635251"/>
            <a:ext cx="139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Imagem 34" descr="FiguraMarcador">
            <a:extLst>
              <a:ext uri="{FF2B5EF4-FFF2-40B4-BE49-F238E27FC236}">
                <a16:creationId xmlns:a16="http://schemas.microsoft.com/office/drawing/2014/main" id="{F0BA2B18-5F95-403E-84CE-8E1B0D6C1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635251"/>
            <a:ext cx="139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FiguraMarcador">
            <a:extLst>
              <a:ext uri="{FF2B5EF4-FFF2-40B4-BE49-F238E27FC236}">
                <a16:creationId xmlns:a16="http://schemas.microsoft.com/office/drawing/2014/main" id="{41FDDF0C-19E5-4AF4-B03F-91FD347F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9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guraMarcador">
            <a:extLst>
              <a:ext uri="{FF2B5EF4-FFF2-40B4-BE49-F238E27FC236}">
                <a16:creationId xmlns:a16="http://schemas.microsoft.com/office/drawing/2014/main" id="{4A89A657-403D-4FB5-87F3-34B2ED6D9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9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iguraMarcador">
            <a:extLst>
              <a:ext uri="{FF2B5EF4-FFF2-40B4-BE49-F238E27FC236}">
                <a16:creationId xmlns:a16="http://schemas.microsoft.com/office/drawing/2014/main" id="{8A223B64-FD8A-45F2-9FA8-624239711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9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aMarcador">
            <a:extLst>
              <a:ext uri="{FF2B5EF4-FFF2-40B4-BE49-F238E27FC236}">
                <a16:creationId xmlns:a16="http://schemas.microsoft.com/office/drawing/2014/main" id="{423CDD76-4054-489F-9268-1BFD5110D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9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iguraMarcador">
            <a:extLst>
              <a:ext uri="{FF2B5EF4-FFF2-40B4-BE49-F238E27FC236}">
                <a16:creationId xmlns:a16="http://schemas.microsoft.com/office/drawing/2014/main" id="{8386F7F2-D781-4F32-941D-203B11D78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9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guraMarcador">
            <a:extLst>
              <a:ext uri="{FF2B5EF4-FFF2-40B4-BE49-F238E27FC236}">
                <a16:creationId xmlns:a16="http://schemas.microsoft.com/office/drawing/2014/main" id="{B029469B-3D28-41E1-A27B-FF8F97E59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9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iguraMarcador">
            <a:extLst>
              <a:ext uri="{FF2B5EF4-FFF2-40B4-BE49-F238E27FC236}">
                <a16:creationId xmlns:a16="http://schemas.microsoft.com/office/drawing/2014/main" id="{C8107F9E-E4BF-45C0-ADD4-1ED26F0DB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9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guraMarcador">
            <a:extLst>
              <a:ext uri="{FF2B5EF4-FFF2-40B4-BE49-F238E27FC236}">
                <a16:creationId xmlns:a16="http://schemas.microsoft.com/office/drawing/2014/main" id="{710AFBA0-79CC-4287-9C7F-3203988D5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9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iguraMarcador">
            <a:extLst>
              <a:ext uri="{FF2B5EF4-FFF2-40B4-BE49-F238E27FC236}">
                <a16:creationId xmlns:a16="http://schemas.microsoft.com/office/drawing/2014/main" id="{666E6F17-29F1-4302-B220-1214E3AE4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9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guraMarcador">
            <a:extLst>
              <a:ext uri="{FF2B5EF4-FFF2-40B4-BE49-F238E27FC236}">
                <a16:creationId xmlns:a16="http://schemas.microsoft.com/office/drawing/2014/main" id="{5D684D79-3486-431A-97D7-07EFCC8AB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9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124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2AD4BAB-09EA-44E8-8366-736B14D2F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852"/>
            <a:ext cx="12192000" cy="685375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096FBAE-42E8-4F59-9DC6-E56B76DC9BF1}"/>
              </a:ext>
            </a:extLst>
          </p:cNvPr>
          <p:cNvSpPr txBox="1"/>
          <p:nvPr/>
        </p:nvSpPr>
        <p:spPr>
          <a:xfrm>
            <a:off x="833220" y="1339020"/>
            <a:ext cx="10525560" cy="353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pt-BR" sz="5333" dirty="0">
                <a:solidFill>
                  <a:srgbClr val="F837FF"/>
                </a:solidFill>
                <a:latin typeface="Segoe UI" panose="020B0502040204020203" pitchFamily="34" charset="0"/>
              </a:rPr>
              <a:t>dia 17 o portal do eSocial vai estar fora na parte da manhã ...não adianta abrir chamado na Metadados</a:t>
            </a:r>
            <a:endParaRPr lang="pt-BR" sz="2933" dirty="0">
              <a:solidFill>
                <a:srgbClr val="F837FF"/>
              </a:solidFill>
              <a:highlight>
                <a:srgbClr val="FF00FF"/>
              </a:highlight>
              <a:latin typeface="DINPro-Black" panose="02000503030000020004" pitchFamily="50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AA4DB4-8C19-4856-B2B2-FB659C92F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1" y="92767"/>
            <a:ext cx="11818179" cy="636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7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0164B0-5A66-42CB-9BE6-698AA395F9C6}"/>
              </a:ext>
            </a:extLst>
          </p:cNvPr>
          <p:cNvSpPr/>
          <p:nvPr/>
        </p:nvSpPr>
        <p:spPr>
          <a:xfrm>
            <a:off x="2408" y="-2032"/>
            <a:ext cx="12248377" cy="7973128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1273" y="678875"/>
            <a:ext cx="10865008" cy="5752071"/>
          </a:xfrm>
        </p:spPr>
        <p:txBody>
          <a:bodyPr spcFirstLastPara="1" vert="horz" wrap="square" lIns="91440" tIns="45720" rIns="91440" bIns="45720" rtlCol="0" anchor="t" anchorCtr="0">
            <a:normAutofit/>
          </a:bodyPr>
          <a:lstStyle/>
          <a:p>
            <a:pPr algn="ctr"/>
            <a:r>
              <a:rPr lang="pt-BR" sz="5333" b="1" dirty="0">
                <a:solidFill>
                  <a:schemeClr val="bg1"/>
                </a:solidFill>
                <a:latin typeface="DINPro-Black" panose="02000503030000020004" pitchFamily="50" charset="0"/>
                <a:cs typeface="Arial" panose="020B0604020202020204" pitchFamily="34" charset="0"/>
              </a:rPr>
              <a:t>A </a:t>
            </a:r>
            <a:r>
              <a:rPr lang="pt-BR" sz="5333" b="1" dirty="0">
                <a:solidFill>
                  <a:srgbClr val="FC34FC"/>
                </a:solidFill>
                <a:latin typeface="DINPro-Black" panose="02000503030000020004" pitchFamily="50" charset="0"/>
                <a:cs typeface="Arial" panose="020B0604020202020204" pitchFamily="34" charset="0"/>
              </a:rPr>
              <a:t>informação</a:t>
            </a:r>
            <a:r>
              <a:rPr lang="pt-BR" sz="5333" b="1" dirty="0">
                <a:solidFill>
                  <a:schemeClr val="bg1"/>
                </a:solidFill>
                <a:latin typeface="DINPro-Black" panose="02000503030000020004" pitchFamily="50" charset="0"/>
                <a:cs typeface="Arial" panose="020B0604020202020204" pitchFamily="34" charset="0"/>
              </a:rPr>
              <a:t> que você transmite </a:t>
            </a:r>
            <a:r>
              <a:rPr lang="pt-BR" sz="5333" b="1" dirty="0">
                <a:solidFill>
                  <a:srgbClr val="FC34FC"/>
                </a:solidFill>
                <a:latin typeface="DINPro-Black" panose="02000503030000020004" pitchFamily="50" charset="0"/>
                <a:cs typeface="Arial" panose="020B0604020202020204" pitchFamily="34" charset="0"/>
              </a:rPr>
              <a:t>impacta</a:t>
            </a:r>
            <a:r>
              <a:rPr lang="pt-BR" sz="5333" b="1" dirty="0">
                <a:solidFill>
                  <a:schemeClr val="bg1"/>
                </a:solidFill>
                <a:latin typeface="DINPro-Black" panose="02000503030000020004" pitchFamily="50" charset="0"/>
                <a:cs typeface="Arial" panose="020B0604020202020204" pitchFamily="34" charset="0"/>
              </a:rPr>
              <a:t> na vida das pessoas e na saúde da empresa!</a:t>
            </a:r>
          </a:p>
        </p:txBody>
      </p:sp>
    </p:spTree>
    <p:extLst>
      <p:ext uri="{BB962C8B-B14F-4D97-AF65-F5344CB8AC3E}">
        <p14:creationId xmlns:p14="http://schemas.microsoft.com/office/powerpoint/2010/main" val="133247485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3161" y="619675"/>
            <a:ext cx="9892368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pt-BR" sz="4267" dirty="0">
                <a:solidFill>
                  <a:schemeClr val="bg1"/>
                </a:solidFill>
                <a:highlight>
                  <a:srgbClr val="F837FF"/>
                </a:highlight>
                <a:latin typeface="DINPro-Black" panose="02000503030000020004" pitchFamily="50" charset="0"/>
                <a:ea typeface="+mn-ea"/>
                <a:cs typeface="+mn-cs"/>
              </a:rPr>
              <a:t>Tipos x prazos de entrega x obrigação mensal</a:t>
            </a: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r="3007" b="17645"/>
          <a:stretch/>
        </p:blipFill>
        <p:spPr bwMode="auto">
          <a:xfrm>
            <a:off x="1948070" y="2291026"/>
            <a:ext cx="8613913" cy="209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73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E3A97D87-694A-42E7-AD50-7450B0FAA123}"/>
              </a:ext>
            </a:extLst>
          </p:cNvPr>
          <p:cNvSpPr/>
          <p:nvPr/>
        </p:nvSpPr>
        <p:spPr>
          <a:xfrm>
            <a:off x="2408" y="-2032"/>
            <a:ext cx="12248377" cy="6860032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A3B4E37-B622-44CF-B2D3-49E862C4A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31" y="361740"/>
            <a:ext cx="10556156" cy="6383616"/>
          </a:xfrm>
          <a:prstGeom prst="rect">
            <a:avLst/>
          </a:prstGeom>
        </p:spPr>
      </p:pic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572445CF-C542-4554-9BCA-BF470CE16486}"/>
              </a:ext>
            </a:extLst>
          </p:cNvPr>
          <p:cNvSpPr/>
          <p:nvPr/>
        </p:nvSpPr>
        <p:spPr>
          <a:xfrm>
            <a:off x="5602972" y="1219202"/>
            <a:ext cx="628528" cy="187569"/>
          </a:xfrm>
          <a:prstGeom prst="rightArrow">
            <a:avLst>
              <a:gd name="adj1" fmla="val 50000"/>
              <a:gd name="adj2" fmla="val 458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75D8BBD-0C2F-4982-BE8C-252D8C70C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777" y="2614014"/>
            <a:ext cx="837299" cy="28234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C5AEDA6-6AA2-43BB-A8B6-69AD39330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660" y="2599094"/>
            <a:ext cx="2052577" cy="36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89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EF73E9F-F82B-4AE0-92D8-3A223EB6FB72}"/>
              </a:ext>
            </a:extLst>
          </p:cNvPr>
          <p:cNvSpPr/>
          <p:nvPr/>
        </p:nvSpPr>
        <p:spPr>
          <a:xfrm>
            <a:off x="1" y="-2032"/>
            <a:ext cx="12189593" cy="6860032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049" t="1981" r="672" b="5277"/>
          <a:stretch/>
        </p:blipFill>
        <p:spPr>
          <a:xfrm>
            <a:off x="959579" y="338063"/>
            <a:ext cx="10270435" cy="61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9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E39B8D5-1799-49E1-A30D-71756347EAE2}"/>
              </a:ext>
            </a:extLst>
          </p:cNvPr>
          <p:cNvSpPr/>
          <p:nvPr/>
        </p:nvSpPr>
        <p:spPr>
          <a:xfrm>
            <a:off x="1" y="-2032"/>
            <a:ext cx="12189593" cy="6860032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 dirty="0"/>
          </a:p>
        </p:txBody>
      </p:sp>
      <p:pic>
        <p:nvPicPr>
          <p:cNvPr id="6" name="Imagem 5"/>
          <p:cNvPicPr/>
          <p:nvPr/>
        </p:nvPicPr>
        <p:blipFill rotWithShape="1">
          <a:blip r:embed="rId3"/>
          <a:srcRect t="1127"/>
          <a:stretch/>
        </p:blipFill>
        <p:spPr>
          <a:xfrm>
            <a:off x="1585331" y="503583"/>
            <a:ext cx="9335387" cy="591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4233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DF8D8AA-BC10-4AD3-A4BE-268C687FE581}"/>
              </a:ext>
            </a:extLst>
          </p:cNvPr>
          <p:cNvSpPr/>
          <p:nvPr/>
        </p:nvSpPr>
        <p:spPr>
          <a:xfrm>
            <a:off x="1" y="-2032"/>
            <a:ext cx="12189593" cy="6860032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AB55CB2-42E5-449E-915B-11E31C742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73" y="1075949"/>
            <a:ext cx="10897908" cy="5444121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9E93A4A-69C3-4912-8A34-04111F084B3D}"/>
              </a:ext>
            </a:extLst>
          </p:cNvPr>
          <p:cNvSpPr/>
          <p:nvPr/>
        </p:nvSpPr>
        <p:spPr>
          <a:xfrm>
            <a:off x="583326" y="460395"/>
            <a:ext cx="1052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solidFill>
                  <a:srgbClr val="FC34FC"/>
                </a:solidFill>
                <a:latin typeface="DINPro-Medium" panose="02000503030000020004" pitchFamily="50" charset="0"/>
              </a:rPr>
              <a:t>Tela inicial da </a:t>
            </a:r>
            <a:r>
              <a:rPr lang="pt-BR" sz="3200" dirty="0" err="1">
                <a:solidFill>
                  <a:srgbClr val="FC34FC"/>
                </a:solidFill>
                <a:latin typeface="DINPro-Medium" panose="02000503030000020004" pitchFamily="50" charset="0"/>
              </a:rPr>
              <a:t>DCTFWeb</a:t>
            </a:r>
            <a:endParaRPr lang="pt-BR" sz="3200" dirty="0">
              <a:solidFill>
                <a:srgbClr val="FC34FC"/>
              </a:solidFill>
              <a:latin typeface="DINPro-Medium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66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DF8D8AA-BC10-4AD3-A4BE-268C687FE581}"/>
              </a:ext>
            </a:extLst>
          </p:cNvPr>
          <p:cNvSpPr/>
          <p:nvPr/>
        </p:nvSpPr>
        <p:spPr>
          <a:xfrm>
            <a:off x="1" y="-2032"/>
            <a:ext cx="12189593" cy="6860032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67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9E93A4A-69C3-4912-8A34-04111F084B3D}"/>
              </a:ext>
            </a:extLst>
          </p:cNvPr>
          <p:cNvSpPr/>
          <p:nvPr/>
        </p:nvSpPr>
        <p:spPr>
          <a:xfrm>
            <a:off x="583326" y="460395"/>
            <a:ext cx="523132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solidFill>
                  <a:srgbClr val="FC34FC"/>
                </a:solidFill>
                <a:latin typeface="DINPro-Medium" panose="02000503030000020004" pitchFamily="50" charset="0"/>
              </a:rPr>
              <a:t>Serviços da </a:t>
            </a:r>
            <a:r>
              <a:rPr lang="pt-BR" sz="3200" dirty="0" err="1">
                <a:solidFill>
                  <a:srgbClr val="FC34FC"/>
                </a:solidFill>
                <a:latin typeface="DINPro-Medium" panose="02000503030000020004" pitchFamily="50" charset="0"/>
              </a:rPr>
              <a:t>DCTFWeb</a:t>
            </a:r>
            <a:endParaRPr lang="pt-BR" sz="3200" dirty="0">
              <a:solidFill>
                <a:srgbClr val="FC34FC"/>
              </a:solidFill>
              <a:latin typeface="DINPro-Medium" panose="02000503030000020004" pitchFamily="50" charset="0"/>
            </a:endParaRPr>
          </a:p>
          <a:p>
            <a:pPr marL="609585" indent="-60958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Visualizar;</a:t>
            </a:r>
          </a:p>
          <a:p>
            <a:pPr marL="609585" indent="-60958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Retificar;</a:t>
            </a:r>
          </a:p>
          <a:p>
            <a:pPr marL="609585" indent="-60958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Visualizar recibo;</a:t>
            </a:r>
          </a:p>
          <a:p>
            <a:pPr marL="609585" indent="-60958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3200" dirty="0">
                <a:solidFill>
                  <a:schemeClr val="bg1"/>
                </a:solidFill>
                <a:latin typeface="DINPro-Medium" panose="02000503030000020004" pitchFamily="50" charset="0"/>
              </a:rPr>
              <a:t>Visualizar extrato de processamento.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3200" dirty="0">
              <a:solidFill>
                <a:srgbClr val="FC34FC"/>
              </a:solidFill>
              <a:latin typeface="DINPro-Medium" panose="02000503030000020004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3200" dirty="0">
              <a:solidFill>
                <a:srgbClr val="FC34FC"/>
              </a:solidFill>
              <a:latin typeface="DINPro-Medium" panose="02000503030000020004" pitchFamily="50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7B638E0-D0CD-4937-90E3-EC549F7CC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647" y="1309034"/>
            <a:ext cx="4903595" cy="166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0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DACCC32-F1E8-468E-B997-977F9E32B0F3}"/>
              </a:ext>
            </a:extLst>
          </p:cNvPr>
          <p:cNvSpPr/>
          <p:nvPr/>
        </p:nvSpPr>
        <p:spPr>
          <a:xfrm>
            <a:off x="2408" y="-2032"/>
            <a:ext cx="12189593" cy="6860032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67" dirty="0"/>
              <a:t>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83326" y="230349"/>
            <a:ext cx="1052199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solidFill>
                  <a:srgbClr val="FC34FC"/>
                </a:solidFill>
                <a:latin typeface="DINPro-Medium" panose="02000503030000020004" pitchFamily="50" charset="0"/>
              </a:rPr>
              <a:t>Quando possui obras, antigo 155 do SEFIP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50" charset="0"/>
              </a:rPr>
              <a:t>Detalhamento do CNO</a:t>
            </a:r>
            <a:endParaRPr lang="pt-BR" sz="135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BF785D7-C312-4B47-B82F-98BB62D85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1" r="1108" b="2361"/>
          <a:stretch/>
        </p:blipFill>
        <p:spPr>
          <a:xfrm>
            <a:off x="728870" y="1509333"/>
            <a:ext cx="10628245" cy="524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45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4318</TotalTime>
  <Words>529</Words>
  <Application>Microsoft Office PowerPoint</Application>
  <PresentationFormat>Widescreen</PresentationFormat>
  <Paragraphs>69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Century Gothic</vt:lpstr>
      <vt:lpstr>DINPro-Black</vt:lpstr>
      <vt:lpstr>DINPro-Medium</vt:lpstr>
      <vt:lpstr>DINPro-Regular</vt:lpstr>
      <vt:lpstr>Helvetica</vt:lpstr>
      <vt:lpstr>Segoe UI</vt:lpstr>
      <vt:lpstr>Tema do Office</vt:lpstr>
      <vt:lpstr>Apresentação do PowerPoint</vt:lpstr>
      <vt:lpstr>Apresentação do PowerPoint</vt:lpstr>
      <vt:lpstr>Tipos x prazos de entrega x obrigação mensal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Marta Pierina Verona</cp:lastModifiedBy>
  <cp:revision>54</cp:revision>
  <dcterms:modified xsi:type="dcterms:W3CDTF">2021-11-18T13:44:57Z</dcterms:modified>
</cp:coreProperties>
</file>